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4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890" r:id="rId1"/>
  </p:sldMasterIdLst>
  <p:notesMasterIdLst>
    <p:notesMasterId r:id="rId14"/>
  </p:notesMasterIdLst>
  <p:handoutMasterIdLst>
    <p:handoutMasterId r:id="rId15"/>
  </p:handoutMasterIdLst>
  <p:sldIdLst>
    <p:sldId id="360" r:id="rId2"/>
    <p:sldId id="357" r:id="rId3"/>
    <p:sldId id="356" r:id="rId4"/>
    <p:sldId id="379" r:id="rId5"/>
    <p:sldId id="358" r:id="rId6"/>
    <p:sldId id="367" r:id="rId7"/>
    <p:sldId id="364" r:id="rId8"/>
    <p:sldId id="375" r:id="rId9"/>
    <p:sldId id="382" r:id="rId10"/>
    <p:sldId id="383" r:id="rId11"/>
    <p:sldId id="372" r:id="rId12"/>
    <p:sldId id="363" r:id="rId13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7CF"/>
    <a:srgbClr val="FEB850"/>
    <a:srgbClr val="9D3368"/>
    <a:srgbClr val="D0803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73" autoAdjust="0"/>
    <p:restoredTop sz="79605" autoAdjust="0"/>
  </p:normalViewPr>
  <p:slideViewPr>
    <p:cSldViewPr>
      <p:cViewPr varScale="1">
        <p:scale>
          <a:sx n="54" d="100"/>
          <a:sy n="54" d="100"/>
        </p:scale>
        <p:origin x="9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5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</dgm:pt>
    <dgm:pt modelId="{2BB727E0-F522-4020-814C-998697157EFC}">
      <dgm:prSet phldrT="[Testo]" custT="1"/>
      <dgm:spPr/>
      <dgm:t>
        <a:bodyPr/>
        <a:lstStyle/>
        <a:p>
          <a:endParaRPr lang="it-IT" sz="2000" dirty="0"/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/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/>
        </a:p>
      </dgm:t>
    </dgm:pt>
    <dgm:pt modelId="{A6209176-14B2-4AB7-9AFC-0776D82703FA}">
      <dgm:prSet phldrT="[Testo]" custT="1"/>
      <dgm:spPr/>
      <dgm:t>
        <a:bodyPr/>
        <a:lstStyle/>
        <a:p>
          <a:endParaRPr lang="it-IT" sz="2000" dirty="0"/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/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/>
        </a:p>
      </dgm:t>
    </dgm:pt>
    <dgm:pt modelId="{831190F1-9BCE-48C7-8461-5F9CBAD10D6E}">
      <dgm:prSet phldrT="[Testo]" custT="1"/>
      <dgm:spPr/>
      <dgm:t>
        <a:bodyPr/>
        <a:lstStyle/>
        <a:p>
          <a:endParaRPr lang="it-IT" sz="2000" dirty="0"/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/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/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-3204" custLinFactNeighborY="-3879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BE18CC3-4528-4A3C-B7AF-E343705499BE}" type="presOf" srcId="{2BB727E0-F522-4020-814C-998697157EFC}" destId="{D143C98E-3BDB-46E8-9C30-4B79DAF14E82}" srcOrd="0" destOrd="0" presId="urn:microsoft.com/office/officeart/2005/8/layout/venn1"/>
    <dgm:cxn modelId="{2EBF9813-39F3-4D55-BBC9-6AF1F0F0E89A}" type="presOf" srcId="{831190F1-9BCE-48C7-8461-5F9CBAD10D6E}" destId="{9D2D4E2E-0E44-45D2-8778-61CA3C23C86F}" srcOrd="1" destOrd="0" presId="urn:microsoft.com/office/officeart/2005/8/layout/venn1"/>
    <dgm:cxn modelId="{BB8E15B3-C536-41CD-8087-3B99ACF365A9}" type="presOf" srcId="{A6209176-14B2-4AB7-9AFC-0776D82703FA}" destId="{B64480E1-B8D5-4E64-85B5-D596CD72A55D}" srcOrd="0" destOrd="0" presId="urn:microsoft.com/office/officeart/2005/8/layout/venn1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3A3FE9BE-9B57-4FCE-8001-078723C22442}" type="presOf" srcId="{6D2DE54B-615E-4A3F-BCAD-0AD07482E6AB}" destId="{9C3C02A0-B992-4311-A598-FEE43093B1A9}" srcOrd="0" destOrd="0" presId="urn:microsoft.com/office/officeart/2005/8/layout/venn1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29CB31F8-52C7-4DFE-BB2C-A586B4146EE8}" type="presOf" srcId="{A6209176-14B2-4AB7-9AFC-0776D82703FA}" destId="{2946E930-1BAA-418A-9106-DCF33AD5E0F3}" srcOrd="1" destOrd="0" presId="urn:microsoft.com/office/officeart/2005/8/layout/venn1"/>
    <dgm:cxn modelId="{26AD8AE0-A453-402D-9681-3E071BA2ADA5}" type="presOf" srcId="{2BB727E0-F522-4020-814C-998697157EFC}" destId="{BD414052-7B46-432B-9CF6-1659490B08CF}" srcOrd="1" destOrd="0" presId="urn:microsoft.com/office/officeart/2005/8/layout/venn1"/>
    <dgm:cxn modelId="{132F962B-77C2-42B0-B38D-04445AC9B260}" type="presOf" srcId="{831190F1-9BCE-48C7-8461-5F9CBAD10D6E}" destId="{7857E657-DFF0-4BD8-917B-83953A00D2CE}" srcOrd="0" destOrd="0" presId="urn:microsoft.com/office/officeart/2005/8/layout/venn1"/>
    <dgm:cxn modelId="{70C89939-EF3C-4B20-AC1A-2B753B433EAA}" type="presParOf" srcId="{9C3C02A0-B992-4311-A598-FEE43093B1A9}" destId="{D143C98E-3BDB-46E8-9C30-4B79DAF14E82}" srcOrd="0" destOrd="0" presId="urn:microsoft.com/office/officeart/2005/8/layout/venn1"/>
    <dgm:cxn modelId="{A5ED85BA-6201-4CA9-BBC2-1687F639B27B}" type="presParOf" srcId="{9C3C02A0-B992-4311-A598-FEE43093B1A9}" destId="{BD414052-7B46-432B-9CF6-1659490B08CF}" srcOrd="1" destOrd="0" presId="urn:microsoft.com/office/officeart/2005/8/layout/venn1"/>
    <dgm:cxn modelId="{1938FC87-46B5-467D-9AA7-8A5B43BDEE79}" type="presParOf" srcId="{9C3C02A0-B992-4311-A598-FEE43093B1A9}" destId="{B64480E1-B8D5-4E64-85B5-D596CD72A55D}" srcOrd="2" destOrd="0" presId="urn:microsoft.com/office/officeart/2005/8/layout/venn1"/>
    <dgm:cxn modelId="{3DC3FFAC-7540-483E-B854-144FD57BE9C9}" type="presParOf" srcId="{9C3C02A0-B992-4311-A598-FEE43093B1A9}" destId="{2946E930-1BAA-418A-9106-DCF33AD5E0F3}" srcOrd="3" destOrd="0" presId="urn:microsoft.com/office/officeart/2005/8/layout/venn1"/>
    <dgm:cxn modelId="{F218A4FD-3D01-433F-88FD-A02B0C2F69FB}" type="presParOf" srcId="{9C3C02A0-B992-4311-A598-FEE43093B1A9}" destId="{7857E657-DFF0-4BD8-917B-83953A00D2CE}" srcOrd="4" destOrd="0" presId="urn:microsoft.com/office/officeart/2005/8/layout/venn1"/>
    <dgm:cxn modelId="{521F8B6F-FCB6-4843-85B3-87E1F8C176A2}" type="presParOf" srcId="{9C3C02A0-B992-4311-A598-FEE43093B1A9}" destId="{9D2D4E2E-0E44-45D2-8778-61CA3C23C8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Dimostrazione e validazione risultati ricerca (1.1.5)  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/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56" custLinFactNeighborY="-6228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69C43D98-B148-4069-8026-F750F8E118E3}" type="presOf" srcId="{886FCA53-2B50-4919-9D84-B3341636C061}" destId="{AF161DBD-193F-4E53-9953-839E85CF1C7D}" srcOrd="0" destOrd="0" presId="urn:microsoft.com/office/officeart/2008/layout/VerticalCircleList"/>
    <dgm:cxn modelId="{23B08C0B-3F62-4ECC-BF5A-99D78D66CDCB}" type="presOf" srcId="{DF7312F5-2151-4B18-9FE3-27B38D9DAE81}" destId="{1EF007DE-E38E-41BB-9C84-DBA6EE5550E0}" srcOrd="0" destOrd="0" presId="urn:microsoft.com/office/officeart/2008/layout/VerticalCircleList"/>
    <dgm:cxn modelId="{001AD905-5325-4276-A4FE-D8A02AEE5C7E}" type="presParOf" srcId="{AF161DBD-193F-4E53-9953-839E85CF1C7D}" destId="{41EEB0CA-07A8-4FF5-8967-C48F01E36B29}" srcOrd="0" destOrd="0" presId="urn:microsoft.com/office/officeart/2008/layout/VerticalCircleList"/>
    <dgm:cxn modelId="{C3F5498D-8752-4A3B-A1E5-D3E108F4F0B5}" type="presParOf" srcId="{41EEB0CA-07A8-4FF5-8967-C48F01E36B29}" destId="{AAA1C512-E96F-4798-9282-083A0E274468}" srcOrd="0" destOrd="0" presId="urn:microsoft.com/office/officeart/2008/layout/VerticalCircleList"/>
    <dgm:cxn modelId="{547D9D2B-7E25-487E-B660-F73EC6417AAE}" type="presParOf" srcId="{41EEB0CA-07A8-4FF5-8967-C48F01E36B29}" destId="{74BC567D-A420-4605-8CAF-34A3430FBCC5}" srcOrd="1" destOrd="0" presId="urn:microsoft.com/office/officeart/2008/layout/VerticalCircleList"/>
    <dgm:cxn modelId="{310EA706-2EC8-4111-805E-955F29E59B44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Progetti significativi di R&amp;I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Agende ricerca Poli e DT (1.1.4 e 1.2.2)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/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56" custLinFactNeighborY="18849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D155F29-EDC6-4718-B789-40393A283994}" type="presOf" srcId="{DF7312F5-2151-4B18-9FE3-27B38D9DAE81}" destId="{1EF007DE-E38E-41BB-9C84-DBA6EE5550E0}" srcOrd="0" destOrd="0" presId="urn:microsoft.com/office/officeart/2008/layout/VerticalCircleList"/>
    <dgm:cxn modelId="{275A848D-1320-4CD4-96A5-8EF2F9FD2866}" type="presOf" srcId="{886FCA53-2B50-4919-9D84-B3341636C061}" destId="{AF161DBD-193F-4E53-9953-839E85CF1C7D}" srcOrd="0" destOrd="0" presId="urn:microsoft.com/office/officeart/2008/layout/VerticalCircleList"/>
    <dgm:cxn modelId="{595FD2EC-5920-40A1-B479-1E6591E4F5D4}" type="presParOf" srcId="{AF161DBD-193F-4E53-9953-839E85CF1C7D}" destId="{41EEB0CA-07A8-4FF5-8967-C48F01E36B29}" srcOrd="0" destOrd="0" presId="urn:microsoft.com/office/officeart/2008/layout/VerticalCircleList"/>
    <dgm:cxn modelId="{CFD23F26-0F3F-445C-A6C3-F571AE6EB595}" type="presParOf" srcId="{41EEB0CA-07A8-4FF5-8967-C48F01E36B29}" destId="{AAA1C512-E96F-4798-9282-083A0E274468}" srcOrd="0" destOrd="0" presId="urn:microsoft.com/office/officeart/2008/layout/VerticalCircleList"/>
    <dgm:cxn modelId="{2410EE3B-1049-4C4C-8EFE-5DCB0E5EC683}" type="presParOf" srcId="{41EEB0CA-07A8-4FF5-8967-C48F01E36B29}" destId="{74BC567D-A420-4605-8CAF-34A3430FBCC5}" srcOrd="1" destOrd="0" presId="urn:microsoft.com/office/officeart/2008/layout/VerticalCircleList"/>
    <dgm:cxn modelId="{63BFC26A-464F-4894-9954-0DB6C3A3C077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Rilevazione e sostegno esigenze innovazione PMI (1.1.2)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/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56" custLinFactNeighborY="-6228"/>
      <dgm:spPr/>
      <dgm:t>
        <a:bodyPr/>
        <a:lstStyle/>
        <a:p>
          <a:endParaRPr lang="it-IT"/>
        </a:p>
      </dgm:t>
    </dgm:pt>
  </dgm:ptLst>
  <dgm:cxnLst>
    <dgm:cxn modelId="{E39BBABD-94FC-480A-897E-B31E6F7D656C}" type="presOf" srcId="{DF7312F5-2151-4B18-9FE3-27B38D9DAE81}" destId="{1EF007DE-E38E-41BB-9C84-DBA6EE5550E0}" srcOrd="0" destOrd="0" presId="urn:microsoft.com/office/officeart/2008/layout/VerticalCircleList"/>
    <dgm:cxn modelId="{F34609F1-582D-47C0-9D87-54D00B455316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50398457-7B91-4B37-B173-826B8AA87EF9}" type="presParOf" srcId="{AF161DBD-193F-4E53-9953-839E85CF1C7D}" destId="{41EEB0CA-07A8-4FF5-8967-C48F01E36B29}" srcOrd="0" destOrd="0" presId="urn:microsoft.com/office/officeart/2008/layout/VerticalCircleList"/>
    <dgm:cxn modelId="{3E170D50-F03C-4F93-B8C3-74CD480920F4}" type="presParOf" srcId="{41EEB0CA-07A8-4FF5-8967-C48F01E36B29}" destId="{AAA1C512-E96F-4798-9282-083A0E274468}" srcOrd="0" destOrd="0" presId="urn:microsoft.com/office/officeart/2008/layout/VerticalCircleList"/>
    <dgm:cxn modelId="{3FB6B182-B5B6-4926-8EFE-62FFCBBC78F8}" type="presParOf" srcId="{41EEB0CA-07A8-4FF5-8967-C48F01E36B29}" destId="{74BC567D-A420-4605-8CAF-34A3430FBCC5}" srcOrd="1" destOrd="0" presId="urn:microsoft.com/office/officeart/2008/layout/VerticalCircleList"/>
    <dgm:cxn modelId="{5132BBB7-0283-4AD2-8907-46EC047DEDC2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Strumenti finanziari  per R&amp;S e investimenti produttivi (3.6.1)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56" custLinFactNeighborY="-6228"/>
      <dgm:spPr/>
      <dgm:t>
        <a:bodyPr/>
        <a:lstStyle/>
        <a:p>
          <a:endParaRPr lang="it-IT"/>
        </a:p>
      </dgm:t>
    </dgm:pt>
  </dgm:ptLst>
  <dgm:cxnLst>
    <dgm:cxn modelId="{FFEBF44D-6DD9-46DB-9755-885AD4B3F117}" type="presOf" srcId="{DF7312F5-2151-4B18-9FE3-27B38D9DAE81}" destId="{1EF007DE-E38E-41BB-9C84-DBA6EE5550E0}" srcOrd="0" destOrd="0" presId="urn:microsoft.com/office/officeart/2008/layout/VerticalCircleList"/>
    <dgm:cxn modelId="{66EBEE35-CB19-4957-8CC2-E9A33019EE51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AA6CE3A0-1F94-41A4-B09F-95A9D04F0B60}" type="presParOf" srcId="{AF161DBD-193F-4E53-9953-839E85CF1C7D}" destId="{41EEB0CA-07A8-4FF5-8967-C48F01E36B29}" srcOrd="0" destOrd="0" presId="urn:microsoft.com/office/officeart/2008/layout/VerticalCircleList"/>
    <dgm:cxn modelId="{701D7D0D-51F7-4F62-AE0A-F54366A3FC6B}" type="presParOf" srcId="{41EEB0CA-07A8-4FF5-8967-C48F01E36B29}" destId="{AAA1C512-E96F-4798-9282-083A0E274468}" srcOrd="0" destOrd="0" presId="urn:microsoft.com/office/officeart/2008/layout/VerticalCircleList"/>
    <dgm:cxn modelId="{E7CD83A0-5022-477B-A744-FA365E0DAC3C}" type="presParOf" srcId="{41EEB0CA-07A8-4FF5-8967-C48F01E36B29}" destId="{74BC567D-A420-4605-8CAF-34A3430FBCC5}" srcOrd="1" destOrd="0" presId="urn:microsoft.com/office/officeart/2008/layout/VerticalCircleList"/>
    <dgm:cxn modelId="{0FB605E8-690A-48DD-A4DB-AEF7C8B12740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per investimenti e servizi reali per le PMI (3.1.1)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56" custLinFactNeighborY="-6228"/>
      <dgm:spPr/>
      <dgm:t>
        <a:bodyPr/>
        <a:lstStyle/>
        <a:p>
          <a:endParaRPr lang="it-IT"/>
        </a:p>
      </dgm:t>
    </dgm:pt>
  </dgm:ptLst>
  <dgm:cxnLst>
    <dgm:cxn modelId="{7740C87B-0722-4259-AB5A-3ED748F5AB0E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F5AA6CD5-DF90-409D-98C2-20A87E4F7C05}" type="presOf" srcId="{886FCA53-2B50-4919-9D84-B3341636C061}" destId="{AF161DBD-193F-4E53-9953-839E85CF1C7D}" srcOrd="0" destOrd="0" presId="urn:microsoft.com/office/officeart/2008/layout/VerticalCircleList"/>
    <dgm:cxn modelId="{1189DF2E-16C1-4888-B4B5-BACA77D8A6D7}" type="presParOf" srcId="{AF161DBD-193F-4E53-9953-839E85CF1C7D}" destId="{41EEB0CA-07A8-4FF5-8967-C48F01E36B29}" srcOrd="0" destOrd="0" presId="urn:microsoft.com/office/officeart/2008/layout/VerticalCircleList"/>
    <dgm:cxn modelId="{D9F0E2D9-F003-484D-9EEA-B5FA0F4C737C}" type="presParOf" srcId="{41EEB0CA-07A8-4FF5-8967-C48F01E36B29}" destId="{AAA1C512-E96F-4798-9282-083A0E274468}" srcOrd="0" destOrd="0" presId="urn:microsoft.com/office/officeart/2008/layout/VerticalCircleList"/>
    <dgm:cxn modelId="{8948BA30-17BF-4D8E-9731-AAE93B597ADD}" type="presParOf" srcId="{41EEB0CA-07A8-4FF5-8967-C48F01E36B29}" destId="{74BC567D-A420-4605-8CAF-34A3430FBCC5}" srcOrd="1" destOrd="0" presId="urn:microsoft.com/office/officeart/2008/layout/VerticalCircleList"/>
    <dgm:cxn modelId="{7713EA6A-2C77-4CBE-A5E4-B56A8101E491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Living </a:t>
          </a:r>
          <a:r>
            <a:rPr lang="it-IT" sz="1500" b="1" dirty="0" err="1" smtClean="0">
              <a:latin typeface="Calibri" panose="020F0502020204030204" pitchFamily="34" charset="0"/>
            </a:rPr>
            <a:t>Labs</a:t>
          </a:r>
          <a:r>
            <a:rPr lang="it-IT" sz="1500" b="1" dirty="0" smtClean="0">
              <a:latin typeface="Calibri" panose="020F0502020204030204" pitchFamily="34" charset="0"/>
            </a:rPr>
            <a:t> (1.3.2)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C1493146-DF4B-49F3-BCFA-30A3C4578E8E}" type="presOf" srcId="{DF7312F5-2151-4B18-9FE3-27B38D9DAE81}" destId="{1EF007DE-E38E-41BB-9C84-DBA6EE5550E0}" srcOrd="0" destOrd="0" presId="urn:microsoft.com/office/officeart/2008/layout/VerticalCircleList"/>
    <dgm:cxn modelId="{3F6DE4CE-2766-49F6-92E6-CD0988C3CE30}" type="presOf" srcId="{886FCA53-2B50-4919-9D84-B3341636C061}" destId="{AF161DBD-193F-4E53-9953-839E85CF1C7D}" srcOrd="0" destOrd="0" presId="urn:microsoft.com/office/officeart/2008/layout/VerticalCircleList"/>
    <dgm:cxn modelId="{B295AF76-006B-4876-B100-C0494256F3B2}" type="presParOf" srcId="{AF161DBD-193F-4E53-9953-839E85CF1C7D}" destId="{41EEB0CA-07A8-4FF5-8967-C48F01E36B29}" srcOrd="0" destOrd="0" presId="urn:microsoft.com/office/officeart/2008/layout/VerticalCircleList"/>
    <dgm:cxn modelId="{01E34CA6-63AE-40EF-90DA-300F11D0D3F9}" type="presParOf" srcId="{41EEB0CA-07A8-4FF5-8967-C48F01E36B29}" destId="{AAA1C512-E96F-4798-9282-083A0E274468}" srcOrd="0" destOrd="0" presId="urn:microsoft.com/office/officeart/2008/layout/VerticalCircleList"/>
    <dgm:cxn modelId="{DEB9CA4D-587D-4A99-8D48-39E8CCFE25A6}" type="presParOf" srcId="{41EEB0CA-07A8-4FF5-8967-C48F01E36B29}" destId="{74BC567D-A420-4605-8CAF-34A3430FBCC5}" srcOrd="1" destOrd="0" presId="urn:microsoft.com/office/officeart/2008/layout/VerticalCircleList"/>
    <dgm:cxn modelId="{1283E5B6-E832-47FA-9AA6-B8CE4DA13B3B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err="1" smtClean="0">
              <a:latin typeface="Calibri" panose="020F0502020204030204" pitchFamily="34" charset="0"/>
            </a:rPr>
            <a:t>Procurement</a:t>
          </a:r>
          <a:r>
            <a:rPr lang="it-IT" sz="1500" b="1" dirty="0" smtClean="0">
              <a:latin typeface="Calibri" panose="020F0502020204030204" pitchFamily="34" charset="0"/>
            </a:rPr>
            <a:t> </a:t>
          </a:r>
          <a:r>
            <a:rPr lang="it-IT" sz="1500" b="1" dirty="0" err="1" smtClean="0">
              <a:latin typeface="Calibri" panose="020F0502020204030204" pitchFamily="34" charset="0"/>
            </a:rPr>
            <a:t>precommerciale</a:t>
          </a:r>
          <a:r>
            <a:rPr lang="it-IT" sz="1500" b="1" dirty="0" smtClean="0">
              <a:latin typeface="Calibri" panose="020F0502020204030204" pitchFamily="34" charset="0"/>
            </a:rPr>
            <a:t> (1.3.1)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6F3AFF24-2039-4B98-9A52-47231DDC3396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67E45F41-E25A-47D0-92B1-C37F83BB0A63}" type="presOf" srcId="{DF7312F5-2151-4B18-9FE3-27B38D9DAE81}" destId="{1EF007DE-E38E-41BB-9C84-DBA6EE5550E0}" srcOrd="0" destOrd="0" presId="urn:microsoft.com/office/officeart/2008/layout/VerticalCircleList"/>
    <dgm:cxn modelId="{DA4946BF-6589-4F6B-AADD-BB7B49B0A4CE}" type="presParOf" srcId="{AF161DBD-193F-4E53-9953-839E85CF1C7D}" destId="{41EEB0CA-07A8-4FF5-8967-C48F01E36B29}" srcOrd="0" destOrd="0" presId="urn:microsoft.com/office/officeart/2008/layout/VerticalCircleList"/>
    <dgm:cxn modelId="{BCE6131D-FE75-4CAD-B8F9-BC00F5AD4B29}" type="presParOf" srcId="{41EEB0CA-07A8-4FF5-8967-C48F01E36B29}" destId="{AAA1C512-E96F-4798-9282-083A0E274468}" srcOrd="0" destOrd="0" presId="urn:microsoft.com/office/officeart/2008/layout/VerticalCircleList"/>
    <dgm:cxn modelId="{B83B2219-D3AB-4201-A6F9-CE1930C346EB}" type="presParOf" srcId="{41EEB0CA-07A8-4FF5-8967-C48F01E36B29}" destId="{74BC567D-A420-4605-8CAF-34A3430FBCC5}" srcOrd="1" destOrd="0" presId="urn:microsoft.com/office/officeart/2008/layout/VerticalCircleList"/>
    <dgm:cxn modelId="{9EC2D302-8B36-4DA5-A9BB-8B024FB059B4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Servizi ad alta intensità di conoscenza per la PA (1.3.3)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C99A59DD-E9CE-4FA0-91CA-EEE23471C790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6096F7C-9A8A-4FB6-B579-3F7DD534307D}" type="presOf" srcId="{886FCA53-2B50-4919-9D84-B3341636C061}" destId="{AF161DBD-193F-4E53-9953-839E85CF1C7D}" srcOrd="0" destOrd="0" presId="urn:microsoft.com/office/officeart/2008/layout/VerticalCircleList"/>
    <dgm:cxn modelId="{9F95D040-CC05-49DB-B336-2F76CDE89F57}" type="presParOf" srcId="{AF161DBD-193F-4E53-9953-839E85CF1C7D}" destId="{41EEB0CA-07A8-4FF5-8967-C48F01E36B29}" srcOrd="0" destOrd="0" presId="urn:microsoft.com/office/officeart/2008/layout/VerticalCircleList"/>
    <dgm:cxn modelId="{AAB054CC-5DEE-4D4B-8062-4B1C2F62785A}" type="presParOf" srcId="{41EEB0CA-07A8-4FF5-8967-C48F01E36B29}" destId="{AAA1C512-E96F-4798-9282-083A0E274468}" srcOrd="0" destOrd="0" presId="urn:microsoft.com/office/officeart/2008/layout/VerticalCircleList"/>
    <dgm:cxn modelId="{A9C5E301-0DD1-42BA-BDD3-48A45F92AF41}" type="presParOf" srcId="{41EEB0CA-07A8-4FF5-8967-C48F01E36B29}" destId="{74BC567D-A420-4605-8CAF-34A3430FBCC5}" srcOrd="1" destOrd="0" presId="urn:microsoft.com/office/officeart/2008/layout/VerticalCircleList"/>
    <dgm:cxn modelId="{43569F25-2972-44AC-A9BA-035A57801388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H2020 - (1.2.1)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X="3341" custLinFactNeighborY="10407"/>
      <dgm:spPr>
        <a:solidFill>
          <a:srgbClr val="7030A0">
            <a:alpha val="5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522" custLinFactNeighborY="26889"/>
      <dgm:spPr/>
      <dgm:t>
        <a:bodyPr/>
        <a:lstStyle/>
        <a:p>
          <a:endParaRPr lang="it-IT"/>
        </a:p>
      </dgm:t>
    </dgm:pt>
  </dgm:ptLst>
  <dgm:cxnLst>
    <dgm:cxn modelId="{6A3D5BFF-526D-4520-B070-ADEB9AA0E041}" type="presOf" srcId="{886FCA53-2B50-4919-9D84-B3341636C061}" destId="{AF161DBD-193F-4E53-9953-839E85CF1C7D}" srcOrd="0" destOrd="0" presId="urn:microsoft.com/office/officeart/2008/layout/VerticalCircleList"/>
    <dgm:cxn modelId="{85F99F9C-A02D-4D00-A7FB-AD40EA31FDCA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408D695-02F3-4F0D-8DB3-88EA6EA83C7C}" type="presParOf" srcId="{AF161DBD-193F-4E53-9953-839E85CF1C7D}" destId="{41EEB0CA-07A8-4FF5-8967-C48F01E36B29}" srcOrd="0" destOrd="0" presId="urn:microsoft.com/office/officeart/2008/layout/VerticalCircleList"/>
    <dgm:cxn modelId="{02E5630B-21FA-4C97-B826-7FEBF8713F43}" type="presParOf" srcId="{41EEB0CA-07A8-4FF5-8967-C48F01E36B29}" destId="{AAA1C512-E96F-4798-9282-083A0E274468}" srcOrd="0" destOrd="0" presId="urn:microsoft.com/office/officeart/2008/layout/VerticalCircleList"/>
    <dgm:cxn modelId="{57A90341-104C-449B-B085-940E2718CBA2}" type="presParOf" srcId="{41EEB0CA-07A8-4FF5-8967-C48F01E36B29}" destId="{74BC567D-A420-4605-8CAF-34A3430FBCC5}" srcOrd="1" destOrd="0" presId="urn:microsoft.com/office/officeart/2008/layout/VerticalCircleList"/>
    <dgm:cxn modelId="{8CBFDF7A-2687-44E1-88D3-E22557D688ED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Progetti promozione infrastrutture chiave R&amp;S (1.5.1)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X="-4759" custLinFactNeighborY="-61040"/>
      <dgm:spPr>
        <a:solidFill>
          <a:srgbClr val="7030A0">
            <a:alpha val="5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1607" custLinFactNeighborY="-61040"/>
      <dgm:spPr/>
      <dgm:t>
        <a:bodyPr/>
        <a:lstStyle/>
        <a:p>
          <a:endParaRPr lang="it-IT"/>
        </a:p>
      </dgm:t>
    </dgm:pt>
  </dgm:ptLst>
  <dgm:cxnLst>
    <dgm:cxn modelId="{7E3DA5E2-566A-442E-9997-82E92C89FB3B}" type="presOf" srcId="{886FCA53-2B50-4919-9D84-B3341636C061}" destId="{AF161DBD-193F-4E53-9953-839E85CF1C7D}" srcOrd="0" destOrd="0" presId="urn:microsoft.com/office/officeart/2008/layout/VerticalCircleList"/>
    <dgm:cxn modelId="{53DBC421-1DE4-4303-896D-B4D6F4FA6279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56181F02-7D44-4DAF-9787-DFABB7360195}" type="presParOf" srcId="{AF161DBD-193F-4E53-9953-839E85CF1C7D}" destId="{41EEB0CA-07A8-4FF5-8967-C48F01E36B29}" srcOrd="0" destOrd="0" presId="urn:microsoft.com/office/officeart/2008/layout/VerticalCircleList"/>
    <dgm:cxn modelId="{C74B58F3-139E-491E-9B04-E006203574E8}" type="presParOf" srcId="{41EEB0CA-07A8-4FF5-8967-C48F01E36B29}" destId="{AAA1C512-E96F-4798-9282-083A0E274468}" srcOrd="0" destOrd="0" presId="urn:microsoft.com/office/officeart/2008/layout/VerticalCircleList"/>
    <dgm:cxn modelId="{AA3B71EE-B178-4AB5-9ABB-FECF2AB9C078}" type="presParOf" srcId="{41EEB0CA-07A8-4FF5-8967-C48F01E36B29}" destId="{74BC567D-A420-4605-8CAF-34A3430FBCC5}" srcOrd="1" destOrd="0" presId="urn:microsoft.com/office/officeart/2008/layout/VerticalCircleList"/>
    <dgm:cxn modelId="{5C707901-E7EB-4C8D-9DCF-230BB744A463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BB727E0-F522-4020-814C-998697157EFC}">
      <dgm:prSet phldrT="[Testo]" custT="1"/>
      <dgm:spPr/>
      <dgm:t>
        <a:bodyPr/>
        <a:lstStyle/>
        <a:p>
          <a:endParaRPr lang="it-IT" sz="2000" dirty="0"/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/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/>
        </a:p>
      </dgm:t>
    </dgm:pt>
    <dgm:pt modelId="{A6209176-14B2-4AB7-9AFC-0776D82703FA}">
      <dgm:prSet phldrT="[Testo]" custT="1"/>
      <dgm:spPr/>
      <dgm:t>
        <a:bodyPr/>
        <a:lstStyle/>
        <a:p>
          <a:endParaRPr lang="it-IT" sz="2000" dirty="0"/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/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/>
        </a:p>
      </dgm:t>
    </dgm:pt>
    <dgm:pt modelId="{831190F1-9BCE-48C7-8461-5F9CBAD10D6E}">
      <dgm:prSet phldrT="[Testo]" custT="1"/>
      <dgm:spPr/>
      <dgm:t>
        <a:bodyPr/>
        <a:lstStyle/>
        <a:p>
          <a:endParaRPr lang="it-IT" sz="2000" dirty="0"/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/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/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-3204" custLinFactNeighborY="-3879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A2F6ABE2-5BC8-40AA-AB98-B3F53AA2E620}" type="presOf" srcId="{A6209176-14B2-4AB7-9AFC-0776D82703FA}" destId="{B64480E1-B8D5-4E64-85B5-D596CD72A55D}" srcOrd="0" destOrd="0" presId="urn:microsoft.com/office/officeart/2005/8/layout/venn1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18DA69EA-A966-4AA7-82D9-E89E8F4CDDAA}" type="presOf" srcId="{2BB727E0-F522-4020-814C-998697157EFC}" destId="{D143C98E-3BDB-46E8-9C30-4B79DAF14E82}" srcOrd="0" destOrd="0" presId="urn:microsoft.com/office/officeart/2005/8/layout/venn1"/>
    <dgm:cxn modelId="{513D4107-FFD5-435C-9397-C5D7AE6ED262}" type="presOf" srcId="{2BB727E0-F522-4020-814C-998697157EFC}" destId="{BD414052-7B46-432B-9CF6-1659490B08CF}" srcOrd="1" destOrd="0" presId="urn:microsoft.com/office/officeart/2005/8/layout/venn1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63719EB2-06A5-4B1F-982F-74D9844890DC}" type="presOf" srcId="{A6209176-14B2-4AB7-9AFC-0776D82703FA}" destId="{2946E930-1BAA-418A-9106-DCF33AD5E0F3}" srcOrd="1" destOrd="0" presId="urn:microsoft.com/office/officeart/2005/8/layout/venn1"/>
    <dgm:cxn modelId="{B52093DB-603E-47E5-A730-EE483E9BDCE7}" type="presOf" srcId="{831190F1-9BCE-48C7-8461-5F9CBAD10D6E}" destId="{7857E657-DFF0-4BD8-917B-83953A00D2CE}" srcOrd="0" destOrd="0" presId="urn:microsoft.com/office/officeart/2005/8/layout/venn1"/>
    <dgm:cxn modelId="{954E1B80-5341-453D-8050-3595E5CDDA0B}" type="presOf" srcId="{831190F1-9BCE-48C7-8461-5F9CBAD10D6E}" destId="{9D2D4E2E-0E44-45D2-8778-61CA3C23C86F}" srcOrd="1" destOrd="0" presId="urn:microsoft.com/office/officeart/2005/8/layout/venn1"/>
    <dgm:cxn modelId="{A73F45EF-4E95-4865-A4B1-90C3A44CAC63}" type="presOf" srcId="{6D2DE54B-615E-4A3F-BCAD-0AD07482E6AB}" destId="{9C3C02A0-B992-4311-A598-FEE43093B1A9}" srcOrd="0" destOrd="0" presId="urn:microsoft.com/office/officeart/2005/8/layout/venn1"/>
    <dgm:cxn modelId="{45991ED9-E27A-4649-99DA-B1415D3F5B77}" type="presParOf" srcId="{9C3C02A0-B992-4311-A598-FEE43093B1A9}" destId="{D143C98E-3BDB-46E8-9C30-4B79DAF14E82}" srcOrd="0" destOrd="0" presId="urn:microsoft.com/office/officeart/2005/8/layout/venn1"/>
    <dgm:cxn modelId="{80586519-26A8-4B33-B5EA-E33E722320E8}" type="presParOf" srcId="{9C3C02A0-B992-4311-A598-FEE43093B1A9}" destId="{BD414052-7B46-432B-9CF6-1659490B08CF}" srcOrd="1" destOrd="0" presId="urn:microsoft.com/office/officeart/2005/8/layout/venn1"/>
    <dgm:cxn modelId="{27994637-FC0A-45D0-85F7-E44D1EE74E26}" type="presParOf" srcId="{9C3C02A0-B992-4311-A598-FEE43093B1A9}" destId="{B64480E1-B8D5-4E64-85B5-D596CD72A55D}" srcOrd="2" destOrd="0" presId="urn:microsoft.com/office/officeart/2005/8/layout/venn1"/>
    <dgm:cxn modelId="{63CBF894-AD90-4254-8556-FD253A2AEAB1}" type="presParOf" srcId="{9C3C02A0-B992-4311-A598-FEE43093B1A9}" destId="{2946E930-1BAA-418A-9106-DCF33AD5E0F3}" srcOrd="3" destOrd="0" presId="urn:microsoft.com/office/officeart/2005/8/layout/venn1"/>
    <dgm:cxn modelId="{5419E368-44F6-4F11-AF9D-D2BAFB3BF43A}" type="presParOf" srcId="{9C3C02A0-B992-4311-A598-FEE43093B1A9}" destId="{7857E657-DFF0-4BD8-917B-83953A00D2CE}" srcOrd="4" destOrd="0" presId="urn:microsoft.com/office/officeart/2005/8/layout/venn1"/>
    <dgm:cxn modelId="{DFD30ECA-C9C4-4F29-AFC9-359639806424}" type="presParOf" srcId="{9C3C02A0-B992-4311-A598-FEE43093B1A9}" destId="{9D2D4E2E-0E44-45D2-8778-61CA3C23C8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Attrazione di imprese esterne (3.1.3)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X="6451" custLinFactNeighborY="-20807"/>
      <dgm:spPr>
        <a:solidFill>
          <a:srgbClr val="7030A0">
            <a:alpha val="5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4196" custLinFactNeighborY="-4322"/>
      <dgm:spPr/>
      <dgm:t>
        <a:bodyPr/>
        <a:lstStyle/>
        <a:p>
          <a:endParaRPr lang="it-IT"/>
        </a:p>
      </dgm:t>
    </dgm:pt>
  </dgm:ptLst>
  <dgm:cxnLst>
    <dgm:cxn modelId="{96F88DD4-3D56-4481-A6BA-479E839A8CB3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E1A6A066-9896-4493-9F04-FB99F616C3B9}" type="presOf" srcId="{886FCA53-2B50-4919-9D84-B3341636C061}" destId="{AF161DBD-193F-4E53-9953-839E85CF1C7D}" srcOrd="0" destOrd="0" presId="urn:microsoft.com/office/officeart/2008/layout/VerticalCircleList"/>
    <dgm:cxn modelId="{DA177F69-D763-4B8D-9EA1-8768DFE18C95}" type="presParOf" srcId="{AF161DBD-193F-4E53-9953-839E85CF1C7D}" destId="{41EEB0CA-07A8-4FF5-8967-C48F01E36B29}" srcOrd="0" destOrd="0" presId="urn:microsoft.com/office/officeart/2008/layout/VerticalCircleList"/>
    <dgm:cxn modelId="{56E0D918-91BB-4A5F-961F-2CBB6CBAC9B4}" type="presParOf" srcId="{41EEB0CA-07A8-4FF5-8967-C48F01E36B29}" destId="{AAA1C512-E96F-4798-9282-083A0E274468}" srcOrd="0" destOrd="0" presId="urn:microsoft.com/office/officeart/2008/layout/VerticalCircleList"/>
    <dgm:cxn modelId="{CA28A595-2E4D-4C03-88EE-37F31F352F37}" type="presParOf" srcId="{41EEB0CA-07A8-4FF5-8967-C48F01E36B29}" destId="{74BC567D-A420-4605-8CAF-34A3430FBCC5}" srcOrd="1" destOrd="0" presId="urn:microsoft.com/office/officeart/2008/layout/VerticalCircleList"/>
    <dgm:cxn modelId="{7977171B-432B-4B0E-887B-F4DF1EA148B1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Programmi </a:t>
          </a:r>
          <a:r>
            <a:rPr lang="it-IT" sz="1500" b="1" dirty="0" err="1" smtClean="0">
              <a:latin typeface="Calibri" panose="020F0502020204030204" pitchFamily="34" charset="0"/>
            </a:rPr>
            <a:t>pre</a:t>
          </a:r>
          <a:r>
            <a:rPr lang="it-IT" sz="1500" b="1" dirty="0" smtClean="0">
              <a:latin typeface="Calibri" panose="020F0502020204030204" pitchFamily="34" charset="0"/>
            </a:rPr>
            <a:t>-incubazione (1.4.1)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>
        <a:solidFill>
          <a:srgbClr val="C00000">
            <a:alpha val="5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29CBF079-BC1B-4851-B2E7-01F95C222DF0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6AD8828E-A1EE-4A25-B1B0-3FA7A4FAEA72}" type="presOf" srcId="{DF7312F5-2151-4B18-9FE3-27B38D9DAE81}" destId="{1EF007DE-E38E-41BB-9C84-DBA6EE5550E0}" srcOrd="0" destOrd="0" presId="urn:microsoft.com/office/officeart/2008/layout/VerticalCircleList"/>
    <dgm:cxn modelId="{8321E2F2-CD1F-4F5D-AB45-99B7BBEA30FC}" type="presParOf" srcId="{AF161DBD-193F-4E53-9953-839E85CF1C7D}" destId="{41EEB0CA-07A8-4FF5-8967-C48F01E36B29}" srcOrd="0" destOrd="0" presId="urn:microsoft.com/office/officeart/2008/layout/VerticalCircleList"/>
    <dgm:cxn modelId="{35F1CC4B-3021-4A66-8BBF-AB7360C03AEB}" type="presParOf" srcId="{41EEB0CA-07A8-4FF5-8967-C48F01E36B29}" destId="{AAA1C512-E96F-4798-9282-083A0E274468}" srcOrd="0" destOrd="0" presId="urn:microsoft.com/office/officeart/2008/layout/VerticalCircleList"/>
    <dgm:cxn modelId="{0DDF3E1D-BFA0-4D8F-9923-23BD23A34F15}" type="presParOf" srcId="{41EEB0CA-07A8-4FF5-8967-C48F01E36B29}" destId="{74BC567D-A420-4605-8CAF-34A3430FBCC5}" srcOrd="1" destOrd="0" presId="urn:microsoft.com/office/officeart/2008/layout/VerticalCircleList"/>
    <dgm:cxn modelId="{BE211AFA-58FB-44A0-AE15-7E5E2C8B00CC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per start-up e spin-off da ricerca (1.4.1)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ScaleX="119309" custScaleY="125324"/>
      <dgm:spPr>
        <a:solidFill>
          <a:srgbClr val="C00000">
            <a:alpha val="5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A4F1E290-5645-4E06-A463-153AF850EEB9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62DA056C-3B16-4CB1-97C2-E8CF29660AED}" type="presOf" srcId="{DF7312F5-2151-4B18-9FE3-27B38D9DAE81}" destId="{1EF007DE-E38E-41BB-9C84-DBA6EE5550E0}" srcOrd="0" destOrd="0" presId="urn:microsoft.com/office/officeart/2008/layout/VerticalCircleList"/>
    <dgm:cxn modelId="{F0198554-7E10-4D17-B9E5-8DAA2CCA15AD}" type="presParOf" srcId="{AF161DBD-193F-4E53-9953-839E85CF1C7D}" destId="{41EEB0CA-07A8-4FF5-8967-C48F01E36B29}" srcOrd="0" destOrd="0" presId="urn:microsoft.com/office/officeart/2008/layout/VerticalCircleList"/>
    <dgm:cxn modelId="{AF5F2566-B9C7-4EB8-A31F-F8E1F880F871}" type="presParOf" srcId="{41EEB0CA-07A8-4FF5-8967-C48F01E36B29}" destId="{AAA1C512-E96F-4798-9282-083A0E274468}" srcOrd="0" destOrd="0" presId="urn:microsoft.com/office/officeart/2008/layout/VerticalCircleList"/>
    <dgm:cxn modelId="{895A0C5A-855B-4B17-9A37-68AE7C7B70FA}" type="presParOf" srcId="{41EEB0CA-07A8-4FF5-8967-C48F01E36B29}" destId="{74BC567D-A420-4605-8CAF-34A3430FBCC5}" srcOrd="1" destOrd="0" presId="urn:microsoft.com/office/officeart/2008/layout/VerticalCircleList"/>
    <dgm:cxn modelId="{947801ED-23E9-4E1A-95D6-DA2616A4195A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Fondo </a:t>
          </a:r>
          <a:r>
            <a:rPr lang="it-IT" sz="1500" b="1" dirty="0" err="1" smtClean="0">
              <a:latin typeface="Calibri" panose="020F0502020204030204" pitchFamily="34" charset="0"/>
            </a:rPr>
            <a:t>early</a:t>
          </a:r>
          <a:r>
            <a:rPr lang="it-IT" sz="1500" b="1" dirty="0" smtClean="0">
              <a:latin typeface="Calibri" panose="020F0502020204030204" pitchFamily="34" charset="0"/>
            </a:rPr>
            <a:t> stage e first stage(3.6.4)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Y="5513"/>
      <dgm:spPr>
        <a:solidFill>
          <a:srgbClr val="C00000">
            <a:alpha val="5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C67DAB0E-3455-4FE1-9453-6F24DC4AB7EA}" type="presOf" srcId="{DF7312F5-2151-4B18-9FE3-27B38D9DAE81}" destId="{1EF007DE-E38E-41BB-9C84-DBA6EE5550E0}" srcOrd="0" destOrd="0" presId="urn:microsoft.com/office/officeart/2008/layout/VerticalCircleList"/>
    <dgm:cxn modelId="{F9A1DDFC-2975-4F05-A3F1-16F8FED1BFE6}" type="presOf" srcId="{886FCA53-2B50-4919-9D84-B3341636C061}" destId="{AF161DBD-193F-4E53-9953-839E85CF1C7D}" srcOrd="0" destOrd="0" presId="urn:microsoft.com/office/officeart/2008/layout/VerticalCircleList"/>
    <dgm:cxn modelId="{1FB8E6D7-7D01-478F-A410-1AFA9D5E43D5}" type="presParOf" srcId="{AF161DBD-193F-4E53-9953-839E85CF1C7D}" destId="{41EEB0CA-07A8-4FF5-8967-C48F01E36B29}" srcOrd="0" destOrd="0" presId="urn:microsoft.com/office/officeart/2008/layout/VerticalCircleList"/>
    <dgm:cxn modelId="{58B32283-F4AE-495E-A95F-1EE063CB53DB}" type="presParOf" srcId="{41EEB0CA-07A8-4FF5-8967-C48F01E36B29}" destId="{AAA1C512-E96F-4798-9282-083A0E274468}" srcOrd="0" destOrd="0" presId="urn:microsoft.com/office/officeart/2008/layout/VerticalCircleList"/>
    <dgm:cxn modelId="{B7E84FE6-1801-4610-B536-8F5AE7408D72}" type="presParOf" srcId="{41EEB0CA-07A8-4FF5-8967-C48F01E36B29}" destId="{74BC567D-A420-4605-8CAF-34A3430FBCC5}" srcOrd="1" destOrd="0" presId="urn:microsoft.com/office/officeart/2008/layout/VerticalCircleList"/>
    <dgm:cxn modelId="{9AFE6263-E2F4-4D04-BFBD-D4B59723897F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Potenziamento incuba-tori accademici e </a:t>
          </a:r>
          <a:r>
            <a:rPr lang="it-IT" sz="1500" b="1" dirty="0" err="1" smtClean="0">
              <a:latin typeface="Calibri" panose="020F0502020204030204" pitchFamily="34" charset="0"/>
            </a:rPr>
            <a:t>FabLab</a:t>
          </a:r>
          <a:r>
            <a:rPr lang="it-IT" sz="1500" b="1" dirty="0" smtClean="0">
              <a:latin typeface="Calibri" panose="020F0502020204030204" pitchFamily="34" charset="0"/>
            </a:rPr>
            <a:t> (8.1.7)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Y="5513"/>
      <dgm:spPr>
        <a:solidFill>
          <a:srgbClr val="C00000">
            <a:alpha val="5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94418E5A-5209-4681-8263-4BB51509454D}" type="presOf" srcId="{DF7312F5-2151-4B18-9FE3-27B38D9DAE81}" destId="{1EF007DE-E38E-41BB-9C84-DBA6EE5550E0}" srcOrd="0" destOrd="0" presId="urn:microsoft.com/office/officeart/2008/layout/VerticalCircleList"/>
    <dgm:cxn modelId="{3D7B2C1A-ACA9-469C-96A6-DE087E218F69}" type="presOf" srcId="{886FCA53-2B50-4919-9D84-B3341636C061}" destId="{AF161DBD-193F-4E53-9953-839E85CF1C7D}" srcOrd="0" destOrd="0" presId="urn:microsoft.com/office/officeart/2008/layout/VerticalCircleList"/>
    <dgm:cxn modelId="{83A1DC83-8185-4A41-B5FC-468CF2ED9495}" type="presParOf" srcId="{AF161DBD-193F-4E53-9953-839E85CF1C7D}" destId="{41EEB0CA-07A8-4FF5-8967-C48F01E36B29}" srcOrd="0" destOrd="0" presId="urn:microsoft.com/office/officeart/2008/layout/VerticalCircleList"/>
    <dgm:cxn modelId="{A0D7B637-E4D5-45BC-8FFE-F21E8E8E9E4A}" type="presParOf" srcId="{41EEB0CA-07A8-4FF5-8967-C48F01E36B29}" destId="{AAA1C512-E96F-4798-9282-083A0E274468}" srcOrd="0" destOrd="0" presId="urn:microsoft.com/office/officeart/2008/layout/VerticalCircleList"/>
    <dgm:cxn modelId="{D7197E5D-8F3E-47F2-840B-9B36F256DDA3}" type="presParOf" srcId="{41EEB0CA-07A8-4FF5-8967-C48F01E36B29}" destId="{74BC567D-A420-4605-8CAF-34A3430FBCC5}" srcOrd="1" destOrd="0" presId="urn:microsoft.com/office/officeart/2008/layout/VerticalCircleList"/>
    <dgm:cxn modelId="{32CF9F73-E941-4AD1-8DD8-E6FD34B0B0A9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</dgm:ptLst>
  <dgm:cxnLst>
    <dgm:cxn modelId="{1AEF3D99-5C28-49B8-917E-DD3B5E8D3342}" type="presOf" srcId="{886FCA53-2B50-4919-9D84-B3341636C061}" destId="{AF161DBD-193F-4E53-9953-839E85CF1C7D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mobilità </a:t>
          </a:r>
          <a:r>
            <a:rPr lang="it-IT" sz="1500" b="1" dirty="0" err="1" smtClean="0">
              <a:latin typeface="Calibri" panose="020F0502020204030204" pitchFamily="34" charset="0"/>
            </a:rPr>
            <a:t>naz</a:t>
          </a:r>
          <a:r>
            <a:rPr lang="it-IT" sz="1500" b="1" dirty="0" smtClean="0">
              <a:latin typeface="Calibri" panose="020F0502020204030204" pitchFamily="34" charset="0"/>
            </a:rPr>
            <a:t>/</a:t>
          </a:r>
          <a:r>
            <a:rPr lang="it-IT" sz="1500" b="1" dirty="0" err="1" smtClean="0">
              <a:latin typeface="Calibri" panose="020F0502020204030204" pitchFamily="34" charset="0"/>
            </a:rPr>
            <a:t>intern</a:t>
          </a:r>
          <a:r>
            <a:rPr lang="it-IT" sz="1500" b="1" dirty="0" smtClean="0">
              <a:latin typeface="Calibri" panose="020F0502020204030204" pitchFamily="34" charset="0"/>
            </a:rPr>
            <a:t> giovani laureati e ricercatori (10.5.11 e 10.5.12)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X="-30387" custLinFactNeighborY="-13034"/>
      <dgm:spPr>
        <a:solidFill>
          <a:srgbClr val="D08030">
            <a:alpha val="8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-1974" custLinFactNeighborY="-38258"/>
      <dgm:spPr/>
      <dgm:t>
        <a:bodyPr/>
        <a:lstStyle/>
        <a:p>
          <a:endParaRPr lang="it-IT"/>
        </a:p>
      </dgm:t>
    </dgm:pt>
  </dgm:ptLst>
  <dgm:cxnLst>
    <dgm:cxn modelId="{A0885617-F615-417A-9AF9-C9E095198FBF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E4B2252A-9A5A-45E0-BB97-B276B6750ABC}" type="presOf" srcId="{886FCA53-2B50-4919-9D84-B3341636C061}" destId="{AF161DBD-193F-4E53-9953-839E85CF1C7D}" srcOrd="0" destOrd="0" presId="urn:microsoft.com/office/officeart/2008/layout/VerticalCircleList"/>
    <dgm:cxn modelId="{3EA0DCB1-5C6A-484F-BA42-A896D98C04E7}" type="presParOf" srcId="{AF161DBD-193F-4E53-9953-839E85CF1C7D}" destId="{41EEB0CA-07A8-4FF5-8967-C48F01E36B29}" srcOrd="0" destOrd="0" presId="urn:microsoft.com/office/officeart/2008/layout/VerticalCircleList"/>
    <dgm:cxn modelId="{016AD3A4-8BCB-4437-BFE4-690784B32293}" type="presParOf" srcId="{41EEB0CA-07A8-4FF5-8967-C48F01E36B29}" destId="{AAA1C512-E96F-4798-9282-083A0E274468}" srcOrd="0" destOrd="0" presId="urn:microsoft.com/office/officeart/2008/layout/VerticalCircleList"/>
    <dgm:cxn modelId="{CFE554C4-3A10-4660-B362-6ECCA37BBBE8}" type="presParOf" srcId="{41EEB0CA-07A8-4FF5-8967-C48F01E36B29}" destId="{74BC567D-A420-4605-8CAF-34A3430FBCC5}" srcOrd="1" destOrd="0" presId="urn:microsoft.com/office/officeart/2008/layout/VerticalCircleList"/>
    <dgm:cxn modelId="{DC27F1C7-7E1B-4253-8736-25B6E33E5B5C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Dottorati ricerca industriali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Alto apprendistato (10.5.6 – 10.5.12)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Y="5513"/>
      <dgm:spPr>
        <a:solidFill>
          <a:srgbClr val="D08030">
            <a:alpha val="8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3F8DE85E-3268-4184-9465-2C661CD76387}" type="presOf" srcId="{DF7312F5-2151-4B18-9FE3-27B38D9DAE81}" destId="{1EF007DE-E38E-41BB-9C84-DBA6EE5550E0}" srcOrd="0" destOrd="0" presId="urn:microsoft.com/office/officeart/2008/layout/VerticalCircleList"/>
    <dgm:cxn modelId="{C4881B2A-D2EA-4115-BEF8-8DDF847A5DA5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DE7D2140-0C0E-45D0-B659-FCBE33D52F72}" type="presParOf" srcId="{AF161DBD-193F-4E53-9953-839E85CF1C7D}" destId="{41EEB0CA-07A8-4FF5-8967-C48F01E36B29}" srcOrd="0" destOrd="0" presId="urn:microsoft.com/office/officeart/2008/layout/VerticalCircleList"/>
    <dgm:cxn modelId="{7181741D-800B-468D-8F93-CEF01306EFAC}" type="presParOf" srcId="{41EEB0CA-07A8-4FF5-8967-C48F01E36B29}" destId="{AAA1C512-E96F-4798-9282-083A0E274468}" srcOrd="0" destOrd="0" presId="urn:microsoft.com/office/officeart/2008/layout/VerticalCircleList"/>
    <dgm:cxn modelId="{8728EB47-E18A-40FC-AF36-53B3EC5B26A5}" type="presParOf" srcId="{41EEB0CA-07A8-4FF5-8967-C48F01E36B29}" destId="{74BC567D-A420-4605-8CAF-34A3430FBCC5}" srcOrd="1" destOrd="0" presId="urn:microsoft.com/office/officeart/2008/layout/VerticalCircleList"/>
    <dgm:cxn modelId="{B6AADB1E-BDE7-4C47-B632-DAFE7E4563D2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 assunzione  giovani  ricercatori (8.1.1-8.1.4-8.1.5-8.1.7)</a:t>
          </a: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 custLinFactNeighborY="5513"/>
      <dgm:spPr>
        <a:solidFill>
          <a:srgbClr val="D08030">
            <a:alpha val="80000"/>
          </a:srgb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2067" custLinFactNeighborY="2068"/>
      <dgm:spPr/>
      <dgm:t>
        <a:bodyPr/>
        <a:lstStyle/>
        <a:p>
          <a:endParaRPr lang="it-IT"/>
        </a:p>
      </dgm:t>
    </dgm:pt>
  </dgm:ptLst>
  <dgm:cxnLst>
    <dgm:cxn modelId="{0A72EB53-F40F-46D0-97B9-F567A7BBA7C5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6BDD02CD-3161-4B70-98EF-646E7C8876DE}" type="presOf" srcId="{DF7312F5-2151-4B18-9FE3-27B38D9DAE81}" destId="{1EF007DE-E38E-41BB-9C84-DBA6EE5550E0}" srcOrd="0" destOrd="0" presId="urn:microsoft.com/office/officeart/2008/layout/VerticalCircleList"/>
    <dgm:cxn modelId="{13720D87-3123-45A0-AC04-73EBFC47ED55}" type="presParOf" srcId="{AF161DBD-193F-4E53-9953-839E85CF1C7D}" destId="{41EEB0CA-07A8-4FF5-8967-C48F01E36B29}" srcOrd="0" destOrd="0" presId="urn:microsoft.com/office/officeart/2008/layout/VerticalCircleList"/>
    <dgm:cxn modelId="{1AB2461C-64E5-455A-ADE8-6164F3179B5C}" type="presParOf" srcId="{41EEB0CA-07A8-4FF5-8967-C48F01E36B29}" destId="{AAA1C512-E96F-4798-9282-083A0E274468}" srcOrd="0" destOrd="0" presId="urn:microsoft.com/office/officeart/2008/layout/VerticalCircleList"/>
    <dgm:cxn modelId="{C47BB71B-4048-43A2-978E-81BC363BD3A0}" type="presParOf" srcId="{41EEB0CA-07A8-4FF5-8967-C48F01E36B29}" destId="{74BC567D-A420-4605-8CAF-34A3430FBCC5}" srcOrd="1" destOrd="0" presId="urn:microsoft.com/office/officeart/2008/layout/VerticalCircleList"/>
    <dgm:cxn modelId="{BE77F86F-1493-4A32-87AE-54C3B5E96361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Strumenti negoziali per attrazione imprese esterne (3.1.3)</a:t>
          </a:r>
          <a:endParaRPr lang="it-IT" sz="1500" b="0" dirty="0" smtClean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  <dgm:t>
        <a:bodyPr/>
        <a:lstStyle/>
        <a:p>
          <a:endParaRPr lang="it-IT"/>
        </a:p>
      </dgm:t>
    </dgm:pt>
    <dgm:pt modelId="{AAA1C512-E96F-4798-9282-083A0E274468}" type="pres">
      <dgm:prSet presAssocID="{DF7312F5-2151-4B18-9FE3-27B38D9DAE81}" presName="gap" presStyleCnt="0"/>
      <dgm:spPr/>
      <dgm:t>
        <a:bodyPr/>
        <a:lstStyle/>
        <a:p>
          <a:endParaRPr lang="it-IT"/>
        </a:p>
      </dgm:t>
    </dgm:pt>
    <dgm:pt modelId="{74BC567D-A420-4605-8CAF-34A3430FBCC5}" type="pres">
      <dgm:prSet presAssocID="{DF7312F5-2151-4B18-9FE3-27B38D9DAE81}" presName="medCircle2" presStyleLbl="vennNode1" presStyleIdx="0" presStyleCnt="1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it-IT"/>
        </a:p>
      </dgm:t>
    </dgm:pt>
    <dgm:pt modelId="{1EF007DE-E38E-41BB-9C84-DBA6EE5550E0}" type="pres">
      <dgm:prSet presAssocID="{DF7312F5-2151-4B18-9FE3-27B38D9DAE81}" presName="txLvlOnly1" presStyleLbl="revTx" presStyleIdx="0" presStyleCnt="1" custLinFactNeighborX="56" custLinFactNeighborY="-6228"/>
      <dgm:spPr/>
      <dgm:t>
        <a:bodyPr/>
        <a:lstStyle/>
        <a:p>
          <a:endParaRPr lang="it-IT"/>
        </a:p>
      </dgm:t>
    </dgm:pt>
  </dgm:ptLst>
  <dgm:cxnLst>
    <dgm:cxn modelId="{895EC4D1-41E3-49E4-8AB6-D1021AD9ACC4}" type="presOf" srcId="{886FCA53-2B50-4919-9D84-B3341636C061}" destId="{AF161DBD-193F-4E53-9953-839E85CF1C7D}" srcOrd="0" destOrd="0" presId="urn:microsoft.com/office/officeart/2008/layout/VerticalCircleList"/>
    <dgm:cxn modelId="{3434F998-1D2B-42BA-B8DE-D00066DEFF37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DA18943F-68BA-4298-8C27-9962412E873B}" type="presParOf" srcId="{AF161DBD-193F-4E53-9953-839E85CF1C7D}" destId="{41EEB0CA-07A8-4FF5-8967-C48F01E36B29}" srcOrd="0" destOrd="0" presId="urn:microsoft.com/office/officeart/2008/layout/VerticalCircleList"/>
    <dgm:cxn modelId="{477C4373-C18D-410E-89B7-A83701F9DA7B}" type="presParOf" srcId="{41EEB0CA-07A8-4FF5-8967-C48F01E36B29}" destId="{AAA1C512-E96F-4798-9282-083A0E274468}" srcOrd="0" destOrd="0" presId="urn:microsoft.com/office/officeart/2008/layout/VerticalCircleList"/>
    <dgm:cxn modelId="{ACD95F2F-0F81-4F11-B423-D35320DF0E81}" type="presParOf" srcId="{41EEB0CA-07A8-4FF5-8967-C48F01E36B29}" destId="{74BC567D-A420-4605-8CAF-34A3430FBCC5}" srcOrd="1" destOrd="0" presId="urn:microsoft.com/office/officeart/2008/layout/VerticalCircleList"/>
    <dgm:cxn modelId="{F144535C-A26D-4E31-8C2A-D771D6E9F7EA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4_2" csCatId="accent4" phldr="1"/>
      <dgm:spPr/>
    </dgm:pt>
    <dgm:pt modelId="{2BB727E0-F522-4020-814C-998697157EFC}">
      <dgm:prSet phldrT="[Testo]" custT="1"/>
      <dgm:spPr/>
      <dgm:t>
        <a:bodyPr/>
        <a:lstStyle/>
        <a:p>
          <a:endParaRPr lang="it-IT" sz="2000" dirty="0"/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/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/>
        </a:p>
      </dgm:t>
    </dgm:pt>
    <dgm:pt modelId="{A6209176-14B2-4AB7-9AFC-0776D82703FA}">
      <dgm:prSet phldrT="[Testo]" custT="1"/>
      <dgm:spPr/>
      <dgm:t>
        <a:bodyPr/>
        <a:lstStyle/>
        <a:p>
          <a:endParaRPr lang="it-IT" sz="2000" dirty="0"/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/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/>
        </a:p>
      </dgm:t>
    </dgm:pt>
    <dgm:pt modelId="{831190F1-9BCE-48C7-8461-5F9CBAD10D6E}">
      <dgm:prSet phldrT="[Testo]" custT="1"/>
      <dgm:spPr/>
      <dgm:t>
        <a:bodyPr/>
        <a:lstStyle/>
        <a:p>
          <a:endParaRPr lang="it-IT" sz="2000" dirty="0"/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/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/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-3204" custLinFactNeighborY="31413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BF2C81DF-32DD-4AB0-BB6A-C964FF23D083}" type="presOf" srcId="{A6209176-14B2-4AB7-9AFC-0776D82703FA}" destId="{2946E930-1BAA-418A-9106-DCF33AD5E0F3}" srcOrd="1" destOrd="0" presId="urn:microsoft.com/office/officeart/2005/8/layout/venn1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5D9C22C1-943C-4109-B75F-97298312E72A}" type="presOf" srcId="{2BB727E0-F522-4020-814C-998697157EFC}" destId="{BD414052-7B46-432B-9CF6-1659490B08CF}" srcOrd="1" destOrd="0" presId="urn:microsoft.com/office/officeart/2005/8/layout/venn1"/>
    <dgm:cxn modelId="{203520B6-85EA-47CC-A93B-763431C91B37}" type="presOf" srcId="{831190F1-9BCE-48C7-8461-5F9CBAD10D6E}" destId="{7857E657-DFF0-4BD8-917B-83953A00D2CE}" srcOrd="0" destOrd="0" presId="urn:microsoft.com/office/officeart/2005/8/layout/venn1"/>
    <dgm:cxn modelId="{F7BCCACA-7B78-41D3-93A3-68B6DE690F2F}" type="presOf" srcId="{2BB727E0-F522-4020-814C-998697157EFC}" destId="{D143C98E-3BDB-46E8-9C30-4B79DAF14E82}" srcOrd="0" destOrd="0" presId="urn:microsoft.com/office/officeart/2005/8/layout/venn1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1DA7C052-1E1B-483B-9E3E-EF48EDC9AE43}" type="presOf" srcId="{A6209176-14B2-4AB7-9AFC-0776D82703FA}" destId="{B64480E1-B8D5-4E64-85B5-D596CD72A55D}" srcOrd="0" destOrd="0" presId="urn:microsoft.com/office/officeart/2005/8/layout/venn1"/>
    <dgm:cxn modelId="{BE6326E6-3D87-4640-BB8D-52A9EFE53F56}" type="presOf" srcId="{6D2DE54B-615E-4A3F-BCAD-0AD07482E6AB}" destId="{9C3C02A0-B992-4311-A598-FEE43093B1A9}" srcOrd="0" destOrd="0" presId="urn:microsoft.com/office/officeart/2005/8/layout/venn1"/>
    <dgm:cxn modelId="{87421A80-81FD-4035-BA66-F1E2A9133BAC}" type="presOf" srcId="{831190F1-9BCE-48C7-8461-5F9CBAD10D6E}" destId="{9D2D4E2E-0E44-45D2-8778-61CA3C23C86F}" srcOrd="1" destOrd="0" presId="urn:microsoft.com/office/officeart/2005/8/layout/venn1"/>
    <dgm:cxn modelId="{59BA9312-76E0-4EA5-8EAB-6990D6FA5E06}" type="presParOf" srcId="{9C3C02A0-B992-4311-A598-FEE43093B1A9}" destId="{D143C98E-3BDB-46E8-9C30-4B79DAF14E82}" srcOrd="0" destOrd="0" presId="urn:microsoft.com/office/officeart/2005/8/layout/venn1"/>
    <dgm:cxn modelId="{E03F7E4E-0BD0-4A6E-985C-B6F165EF1FA6}" type="presParOf" srcId="{9C3C02A0-B992-4311-A598-FEE43093B1A9}" destId="{BD414052-7B46-432B-9CF6-1659490B08CF}" srcOrd="1" destOrd="0" presId="urn:microsoft.com/office/officeart/2005/8/layout/venn1"/>
    <dgm:cxn modelId="{30E0AFB3-5340-4861-8742-6AF8C480F99F}" type="presParOf" srcId="{9C3C02A0-B992-4311-A598-FEE43093B1A9}" destId="{B64480E1-B8D5-4E64-85B5-D596CD72A55D}" srcOrd="2" destOrd="0" presId="urn:microsoft.com/office/officeart/2005/8/layout/venn1"/>
    <dgm:cxn modelId="{7DC99AF1-DC6A-4893-817D-B71B2F312FED}" type="presParOf" srcId="{9C3C02A0-B992-4311-A598-FEE43093B1A9}" destId="{2946E930-1BAA-418A-9106-DCF33AD5E0F3}" srcOrd="3" destOrd="0" presId="urn:microsoft.com/office/officeart/2005/8/layout/venn1"/>
    <dgm:cxn modelId="{5B1B7015-6142-4499-8226-31ABF4F0A812}" type="presParOf" srcId="{9C3C02A0-B992-4311-A598-FEE43093B1A9}" destId="{7857E657-DFF0-4BD8-917B-83953A00D2CE}" srcOrd="4" destOrd="0" presId="urn:microsoft.com/office/officeart/2005/8/layout/venn1"/>
    <dgm:cxn modelId="{BCF2E323-286A-4DE3-BA62-6EF1781408DC}" type="presParOf" srcId="{9C3C02A0-B992-4311-A598-FEE43093B1A9}" destId="{9D2D4E2E-0E44-45D2-8778-61CA3C23C8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D7CFBED-2483-4C75-ADA4-37D2BE0E6174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A20E7E9-1430-47D6-AD00-740D4C538760}">
      <dgm:prSet phldrT="[Testo]" custT="1"/>
      <dgm:spPr/>
      <dgm:t>
        <a:bodyPr/>
        <a:lstStyle/>
        <a:p>
          <a:r>
            <a:rPr lang="it-IT" sz="2800" dirty="0" smtClean="0"/>
            <a:t>Policy mix aperto alla cooperazione europea</a:t>
          </a:r>
          <a:endParaRPr lang="it-IT" sz="2800" dirty="0"/>
        </a:p>
      </dgm:t>
    </dgm:pt>
    <dgm:pt modelId="{3E0C5FF7-54D7-4400-8429-989067AAA63D}" type="parTrans" cxnId="{FC5400B8-529D-46E6-A0C7-3BAF454928F0}">
      <dgm:prSet/>
      <dgm:spPr/>
      <dgm:t>
        <a:bodyPr/>
        <a:lstStyle/>
        <a:p>
          <a:endParaRPr lang="it-IT"/>
        </a:p>
      </dgm:t>
    </dgm:pt>
    <dgm:pt modelId="{068E064E-F68D-489D-B898-2978E667F686}" type="sibTrans" cxnId="{FC5400B8-529D-46E6-A0C7-3BAF454928F0}">
      <dgm:prSet/>
      <dgm:spPr/>
      <dgm:t>
        <a:bodyPr/>
        <a:lstStyle/>
        <a:p>
          <a:endParaRPr lang="it-IT"/>
        </a:p>
      </dgm:t>
    </dgm:pt>
    <dgm:pt modelId="{CF7F6862-57AF-462F-949E-4056E4B8F96C}">
      <dgm:prSet custT="1"/>
      <dgm:spPr/>
      <dgm:t>
        <a:bodyPr/>
        <a:lstStyle/>
        <a:p>
          <a:r>
            <a:rPr lang="it-IT" sz="1400" dirty="0" smtClean="0"/>
            <a:t>Voucher partecipazione programmi e reti EU</a:t>
          </a:r>
          <a:endParaRPr lang="it-IT" sz="1400" dirty="0"/>
        </a:p>
      </dgm:t>
    </dgm:pt>
    <dgm:pt modelId="{0AA5058C-068C-4780-8971-D554A7AFB181}" type="parTrans" cxnId="{68369AC2-52B8-4A60-9039-94D70B853AF5}">
      <dgm:prSet/>
      <dgm:spPr/>
      <dgm:t>
        <a:bodyPr/>
        <a:lstStyle/>
        <a:p>
          <a:endParaRPr lang="it-IT"/>
        </a:p>
      </dgm:t>
    </dgm:pt>
    <dgm:pt modelId="{5657828F-7CFF-4891-BE72-16DD9B196B78}" type="sibTrans" cxnId="{68369AC2-52B8-4A60-9039-94D70B853AF5}">
      <dgm:prSet/>
      <dgm:spPr/>
      <dgm:t>
        <a:bodyPr/>
        <a:lstStyle/>
        <a:p>
          <a:endParaRPr lang="it-IT"/>
        </a:p>
      </dgm:t>
    </dgm:pt>
    <dgm:pt modelId="{CD81FCEC-FEE9-4D82-9782-E03173E9F82B}">
      <dgm:prSet custT="1"/>
      <dgm:spPr/>
      <dgm:t>
        <a:bodyPr/>
        <a:lstStyle/>
        <a:p>
          <a:r>
            <a:rPr lang="it-IT" sz="1400" dirty="0" smtClean="0"/>
            <a:t>“Seal of </a:t>
          </a:r>
          <a:r>
            <a:rPr lang="it-IT" sz="1400" dirty="0" err="1" smtClean="0"/>
            <a:t>Excellence</a:t>
          </a:r>
          <a:r>
            <a:rPr lang="it-IT" sz="1400" dirty="0" smtClean="0"/>
            <a:t>“ (SME </a:t>
          </a:r>
          <a:r>
            <a:rPr lang="it-IT" sz="1400" dirty="0" err="1" smtClean="0"/>
            <a:t>Instrument</a:t>
          </a:r>
          <a:r>
            <a:rPr lang="it-IT" sz="1400" dirty="0" smtClean="0"/>
            <a:t> fase 1)</a:t>
          </a:r>
          <a:endParaRPr lang="it-IT" sz="1400" dirty="0"/>
        </a:p>
      </dgm:t>
    </dgm:pt>
    <dgm:pt modelId="{E04F6FFA-7492-49C4-9BC3-D7F8922A60EA}" type="parTrans" cxnId="{90468F15-43E6-4660-BCDB-8FF3788E769A}">
      <dgm:prSet/>
      <dgm:spPr/>
      <dgm:t>
        <a:bodyPr/>
        <a:lstStyle/>
        <a:p>
          <a:endParaRPr lang="it-IT"/>
        </a:p>
      </dgm:t>
    </dgm:pt>
    <dgm:pt modelId="{A22C4F15-8A90-49CA-A7C8-BE3C31A12AFB}" type="sibTrans" cxnId="{90468F15-43E6-4660-BCDB-8FF3788E769A}">
      <dgm:prSet/>
      <dgm:spPr/>
      <dgm:t>
        <a:bodyPr/>
        <a:lstStyle/>
        <a:p>
          <a:endParaRPr lang="it-IT"/>
        </a:p>
      </dgm:t>
    </dgm:pt>
    <dgm:pt modelId="{5B2CF287-74D2-4B4E-A686-1533952C8E92}">
      <dgm:prSet custT="1"/>
      <dgm:spPr/>
      <dgm:t>
        <a:bodyPr/>
        <a:lstStyle/>
        <a:p>
          <a:r>
            <a:rPr lang="it-IT" sz="1400" dirty="0" smtClean="0"/>
            <a:t>Cofinanziamento programmi  EU</a:t>
          </a:r>
        </a:p>
      </dgm:t>
    </dgm:pt>
    <dgm:pt modelId="{50067B82-18F1-461D-BF7E-969B170233D2}" type="parTrans" cxnId="{56AC71B8-C6BA-4EFC-89E7-4C516D1B940A}">
      <dgm:prSet/>
      <dgm:spPr/>
      <dgm:t>
        <a:bodyPr/>
        <a:lstStyle/>
        <a:p>
          <a:endParaRPr lang="it-IT"/>
        </a:p>
      </dgm:t>
    </dgm:pt>
    <dgm:pt modelId="{41C0D330-5209-4693-BCF2-C53FCEE3E2DC}" type="sibTrans" cxnId="{56AC71B8-C6BA-4EFC-89E7-4C516D1B940A}">
      <dgm:prSet/>
      <dgm:spPr/>
      <dgm:t>
        <a:bodyPr/>
        <a:lstStyle/>
        <a:p>
          <a:endParaRPr lang="it-IT"/>
        </a:p>
      </dgm:t>
    </dgm:pt>
    <dgm:pt modelId="{CB2B03C1-A6EE-41B5-AC73-A4A1B737512F}">
      <dgm:prSet custT="1"/>
      <dgm:spPr/>
      <dgm:t>
        <a:bodyPr/>
        <a:lstStyle/>
        <a:p>
          <a:r>
            <a:rPr lang="it-IT" sz="2800" dirty="0" smtClean="0"/>
            <a:t>Criteri selezione POR allineati con H2020</a:t>
          </a:r>
        </a:p>
      </dgm:t>
    </dgm:pt>
    <dgm:pt modelId="{80CA1B80-D8B6-48D6-BAD2-4C075F91F3B1}" type="parTrans" cxnId="{7FDD75B5-7111-4192-BA5B-605098669E09}">
      <dgm:prSet/>
      <dgm:spPr/>
      <dgm:t>
        <a:bodyPr/>
        <a:lstStyle/>
        <a:p>
          <a:endParaRPr lang="it-IT"/>
        </a:p>
      </dgm:t>
    </dgm:pt>
    <dgm:pt modelId="{DF5D8B64-76B2-4E2B-BAA7-DF0B1044AA3B}" type="sibTrans" cxnId="{7FDD75B5-7111-4192-BA5B-605098669E09}">
      <dgm:prSet/>
      <dgm:spPr/>
      <dgm:t>
        <a:bodyPr/>
        <a:lstStyle/>
        <a:p>
          <a:endParaRPr lang="it-IT"/>
        </a:p>
      </dgm:t>
    </dgm:pt>
    <dgm:pt modelId="{BBA7B0A6-A075-4990-BC6F-C865F5A5D1C7}">
      <dgm:prSet custT="1"/>
      <dgm:spPr/>
      <dgm:t>
        <a:bodyPr/>
        <a:lstStyle/>
        <a:p>
          <a:r>
            <a:rPr lang="it-IT" sz="2000" dirty="0" err="1" smtClean="0"/>
            <a:t>Matching</a:t>
          </a:r>
          <a:r>
            <a:rPr lang="it-IT" sz="2000" dirty="0" smtClean="0"/>
            <a:t> esplicito con i criteri H2020 di impatto,  eccellenza, efficienza</a:t>
          </a:r>
        </a:p>
      </dgm:t>
    </dgm:pt>
    <dgm:pt modelId="{F9917320-989C-4318-A7F0-33EE57167050}" type="parTrans" cxnId="{715FB453-2FF8-4484-BB5D-30CF43D9AEE5}">
      <dgm:prSet/>
      <dgm:spPr/>
      <dgm:t>
        <a:bodyPr/>
        <a:lstStyle/>
        <a:p>
          <a:endParaRPr lang="it-IT"/>
        </a:p>
      </dgm:t>
    </dgm:pt>
    <dgm:pt modelId="{E2E9E562-7E9E-4EF4-95B9-4EC5480F6890}" type="sibTrans" cxnId="{715FB453-2FF8-4484-BB5D-30CF43D9AEE5}">
      <dgm:prSet/>
      <dgm:spPr/>
      <dgm:t>
        <a:bodyPr/>
        <a:lstStyle/>
        <a:p>
          <a:endParaRPr lang="it-IT"/>
        </a:p>
      </dgm:t>
    </dgm:pt>
    <dgm:pt modelId="{820C4E2A-1EDD-488E-ABA6-F33662041FAC}">
      <dgm:prSet custT="1"/>
      <dgm:spPr/>
      <dgm:t>
        <a:bodyPr/>
        <a:lstStyle/>
        <a:p>
          <a:r>
            <a:rPr lang="it-IT" sz="2800" dirty="0" smtClean="0"/>
            <a:t>Rendicontazione semplificata</a:t>
          </a:r>
        </a:p>
      </dgm:t>
    </dgm:pt>
    <dgm:pt modelId="{4B17E3C7-928A-4FA4-80FF-64138FC81CA9}" type="parTrans" cxnId="{99EA0BA4-B4B9-49D1-98A5-B20265FE7638}">
      <dgm:prSet/>
      <dgm:spPr/>
      <dgm:t>
        <a:bodyPr/>
        <a:lstStyle/>
        <a:p>
          <a:endParaRPr lang="it-IT"/>
        </a:p>
      </dgm:t>
    </dgm:pt>
    <dgm:pt modelId="{5EECBC7D-C4C4-4219-8E61-A578C2DEBCB7}" type="sibTrans" cxnId="{99EA0BA4-B4B9-49D1-98A5-B20265FE7638}">
      <dgm:prSet/>
      <dgm:spPr/>
      <dgm:t>
        <a:bodyPr/>
        <a:lstStyle/>
        <a:p>
          <a:endParaRPr lang="it-IT"/>
        </a:p>
      </dgm:t>
    </dgm:pt>
    <dgm:pt modelId="{ED3454A5-3D32-4186-A1AA-AE2475541C4D}">
      <dgm:prSet custT="1"/>
      <dgm:spPr/>
      <dgm:t>
        <a:bodyPr/>
        <a:lstStyle/>
        <a:p>
          <a:r>
            <a:rPr lang="it-IT" sz="2000" dirty="0" smtClean="0"/>
            <a:t>Semplificazioni anche a livello regionale (costi standard)</a:t>
          </a:r>
        </a:p>
      </dgm:t>
    </dgm:pt>
    <dgm:pt modelId="{574CFF81-BBFA-401E-83F3-C37C872C698E}" type="parTrans" cxnId="{4BC2AE11-8A23-4BAF-8721-C90F8DB5E427}">
      <dgm:prSet/>
      <dgm:spPr/>
      <dgm:t>
        <a:bodyPr/>
        <a:lstStyle/>
        <a:p>
          <a:endParaRPr lang="it-IT"/>
        </a:p>
      </dgm:t>
    </dgm:pt>
    <dgm:pt modelId="{C66F7039-3B69-48F3-AD8C-B1C772A54D61}" type="sibTrans" cxnId="{4BC2AE11-8A23-4BAF-8721-C90F8DB5E427}">
      <dgm:prSet/>
      <dgm:spPr/>
      <dgm:t>
        <a:bodyPr/>
        <a:lstStyle/>
        <a:p>
          <a:endParaRPr lang="it-IT"/>
        </a:p>
      </dgm:t>
    </dgm:pt>
    <dgm:pt modelId="{104B29B9-0149-46ED-A7CE-C342FB3228F5}" type="pres">
      <dgm:prSet presAssocID="{9D7CFBED-2483-4C75-ADA4-37D2BE0E61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89178D0-05CE-4CA9-A8EF-C6D8D6665DAA}" type="pres">
      <dgm:prSet presAssocID="{820C4E2A-1EDD-488E-ABA6-F33662041FAC}" presName="boxAndChildren" presStyleCnt="0"/>
      <dgm:spPr/>
    </dgm:pt>
    <dgm:pt modelId="{54BD3A74-5CA7-46B1-AF31-0C5696AE702C}" type="pres">
      <dgm:prSet presAssocID="{820C4E2A-1EDD-488E-ABA6-F33662041FAC}" presName="parentTextBox" presStyleLbl="node1" presStyleIdx="0" presStyleCnt="3"/>
      <dgm:spPr/>
      <dgm:t>
        <a:bodyPr/>
        <a:lstStyle/>
        <a:p>
          <a:endParaRPr lang="it-IT"/>
        </a:p>
      </dgm:t>
    </dgm:pt>
    <dgm:pt modelId="{DC12E2B7-B466-4BEB-A627-8EBEFCDE05A1}" type="pres">
      <dgm:prSet presAssocID="{820C4E2A-1EDD-488E-ABA6-F33662041FAC}" presName="entireBox" presStyleLbl="node1" presStyleIdx="0" presStyleCnt="3"/>
      <dgm:spPr/>
      <dgm:t>
        <a:bodyPr/>
        <a:lstStyle/>
        <a:p>
          <a:endParaRPr lang="it-IT"/>
        </a:p>
      </dgm:t>
    </dgm:pt>
    <dgm:pt modelId="{15B73402-EB83-420E-A78E-23B91898552C}" type="pres">
      <dgm:prSet presAssocID="{820C4E2A-1EDD-488E-ABA6-F33662041FAC}" presName="descendantBox" presStyleCnt="0"/>
      <dgm:spPr/>
    </dgm:pt>
    <dgm:pt modelId="{2530D422-C679-46D0-9388-297D94D739F9}" type="pres">
      <dgm:prSet presAssocID="{ED3454A5-3D32-4186-A1AA-AE2475541C4D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1E53BC-EEED-4967-84E4-89DCC925F3D2}" type="pres">
      <dgm:prSet presAssocID="{DF5D8B64-76B2-4E2B-BAA7-DF0B1044AA3B}" presName="sp" presStyleCnt="0"/>
      <dgm:spPr/>
    </dgm:pt>
    <dgm:pt modelId="{5DD1A3A6-A2E2-4D7A-97FF-F7B82A7C14E2}" type="pres">
      <dgm:prSet presAssocID="{CB2B03C1-A6EE-41B5-AC73-A4A1B737512F}" presName="arrowAndChildren" presStyleCnt="0"/>
      <dgm:spPr/>
    </dgm:pt>
    <dgm:pt modelId="{58151F6A-035D-497C-87F8-6142CDD2AA3A}" type="pres">
      <dgm:prSet presAssocID="{CB2B03C1-A6EE-41B5-AC73-A4A1B737512F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E8E1DB3D-BC31-4BDE-9A38-C32D51E24A01}" type="pres">
      <dgm:prSet presAssocID="{CB2B03C1-A6EE-41B5-AC73-A4A1B737512F}" presName="arrow" presStyleLbl="node1" presStyleIdx="1" presStyleCnt="3"/>
      <dgm:spPr/>
      <dgm:t>
        <a:bodyPr/>
        <a:lstStyle/>
        <a:p>
          <a:endParaRPr lang="it-IT"/>
        </a:p>
      </dgm:t>
    </dgm:pt>
    <dgm:pt modelId="{A58814F0-57A0-46D2-A66F-4A5CE9081896}" type="pres">
      <dgm:prSet presAssocID="{CB2B03C1-A6EE-41B5-AC73-A4A1B737512F}" presName="descendantArrow" presStyleCnt="0"/>
      <dgm:spPr/>
    </dgm:pt>
    <dgm:pt modelId="{765425DA-20E9-47D7-B036-874DB31A070F}" type="pres">
      <dgm:prSet presAssocID="{BBA7B0A6-A075-4990-BC6F-C865F5A5D1C7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92A38F-C285-4A38-895B-843790169AD5}" type="pres">
      <dgm:prSet presAssocID="{068E064E-F68D-489D-B898-2978E667F686}" presName="sp" presStyleCnt="0"/>
      <dgm:spPr/>
    </dgm:pt>
    <dgm:pt modelId="{97A0C3A8-6625-40F0-A331-4A678882752A}" type="pres">
      <dgm:prSet presAssocID="{6A20E7E9-1430-47D6-AD00-740D4C538760}" presName="arrowAndChildren" presStyleCnt="0"/>
      <dgm:spPr/>
    </dgm:pt>
    <dgm:pt modelId="{7D780DC5-4FD1-4636-8C81-7311B19EEB53}" type="pres">
      <dgm:prSet presAssocID="{6A20E7E9-1430-47D6-AD00-740D4C538760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E6FBFA7E-2AA6-4B3C-9E2D-785930C40AB1}" type="pres">
      <dgm:prSet presAssocID="{6A20E7E9-1430-47D6-AD00-740D4C538760}" presName="arrow" presStyleLbl="node1" presStyleIdx="2" presStyleCnt="3"/>
      <dgm:spPr/>
      <dgm:t>
        <a:bodyPr/>
        <a:lstStyle/>
        <a:p>
          <a:endParaRPr lang="it-IT"/>
        </a:p>
      </dgm:t>
    </dgm:pt>
    <dgm:pt modelId="{5F87D286-E17F-4CD1-978D-D2723AA0CCBF}" type="pres">
      <dgm:prSet presAssocID="{6A20E7E9-1430-47D6-AD00-740D4C538760}" presName="descendantArrow" presStyleCnt="0"/>
      <dgm:spPr/>
    </dgm:pt>
    <dgm:pt modelId="{69DAF13F-C1CD-4EC4-8594-4A4952AA490E}" type="pres">
      <dgm:prSet presAssocID="{CF7F6862-57AF-462F-949E-4056E4B8F96C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47BABD-2CD5-4545-B415-8F60700EA74A}" type="pres">
      <dgm:prSet presAssocID="{CD81FCEC-FEE9-4D82-9782-E03173E9F82B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E19C6B-6912-4FF2-A3B6-F318CDE88DBC}" type="pres">
      <dgm:prSet presAssocID="{5B2CF287-74D2-4B4E-A686-1533952C8E92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369AC2-52B8-4A60-9039-94D70B853AF5}" srcId="{6A20E7E9-1430-47D6-AD00-740D4C538760}" destId="{CF7F6862-57AF-462F-949E-4056E4B8F96C}" srcOrd="0" destOrd="0" parTransId="{0AA5058C-068C-4780-8971-D554A7AFB181}" sibTransId="{5657828F-7CFF-4891-BE72-16DD9B196B78}"/>
    <dgm:cxn modelId="{25FE23D3-D791-485E-8578-4DFBAF27C6F9}" type="presOf" srcId="{CB2B03C1-A6EE-41B5-AC73-A4A1B737512F}" destId="{58151F6A-035D-497C-87F8-6142CDD2AA3A}" srcOrd="0" destOrd="0" presId="urn:microsoft.com/office/officeart/2005/8/layout/process4"/>
    <dgm:cxn modelId="{56AC71B8-C6BA-4EFC-89E7-4C516D1B940A}" srcId="{6A20E7E9-1430-47D6-AD00-740D4C538760}" destId="{5B2CF287-74D2-4B4E-A686-1533952C8E92}" srcOrd="2" destOrd="0" parTransId="{50067B82-18F1-461D-BF7E-969B170233D2}" sibTransId="{41C0D330-5209-4693-BCF2-C53FCEE3E2DC}"/>
    <dgm:cxn modelId="{9A09661A-E440-4ECB-B815-795334B64DBC}" type="presOf" srcId="{CF7F6862-57AF-462F-949E-4056E4B8F96C}" destId="{69DAF13F-C1CD-4EC4-8594-4A4952AA490E}" srcOrd="0" destOrd="0" presId="urn:microsoft.com/office/officeart/2005/8/layout/process4"/>
    <dgm:cxn modelId="{90B7F562-E7C9-4D43-933D-66BBCD1232DA}" type="presOf" srcId="{820C4E2A-1EDD-488E-ABA6-F33662041FAC}" destId="{54BD3A74-5CA7-46B1-AF31-0C5696AE702C}" srcOrd="0" destOrd="0" presId="urn:microsoft.com/office/officeart/2005/8/layout/process4"/>
    <dgm:cxn modelId="{FC5400B8-529D-46E6-A0C7-3BAF454928F0}" srcId="{9D7CFBED-2483-4C75-ADA4-37D2BE0E6174}" destId="{6A20E7E9-1430-47D6-AD00-740D4C538760}" srcOrd="0" destOrd="0" parTransId="{3E0C5FF7-54D7-4400-8429-989067AAA63D}" sibTransId="{068E064E-F68D-489D-B898-2978E667F686}"/>
    <dgm:cxn modelId="{5E65C2BA-3726-4001-B193-828D480749E8}" type="presOf" srcId="{BBA7B0A6-A075-4990-BC6F-C865F5A5D1C7}" destId="{765425DA-20E9-47D7-B036-874DB31A070F}" srcOrd="0" destOrd="0" presId="urn:microsoft.com/office/officeart/2005/8/layout/process4"/>
    <dgm:cxn modelId="{C0ED4B94-C067-48A3-9894-09C12BCD1BED}" type="presOf" srcId="{6A20E7E9-1430-47D6-AD00-740D4C538760}" destId="{E6FBFA7E-2AA6-4B3C-9E2D-785930C40AB1}" srcOrd="1" destOrd="0" presId="urn:microsoft.com/office/officeart/2005/8/layout/process4"/>
    <dgm:cxn modelId="{715FB453-2FF8-4484-BB5D-30CF43D9AEE5}" srcId="{CB2B03C1-A6EE-41B5-AC73-A4A1B737512F}" destId="{BBA7B0A6-A075-4990-BC6F-C865F5A5D1C7}" srcOrd="0" destOrd="0" parTransId="{F9917320-989C-4318-A7F0-33EE57167050}" sibTransId="{E2E9E562-7E9E-4EF4-95B9-4EC5480F6890}"/>
    <dgm:cxn modelId="{4BC2AE11-8A23-4BAF-8721-C90F8DB5E427}" srcId="{820C4E2A-1EDD-488E-ABA6-F33662041FAC}" destId="{ED3454A5-3D32-4186-A1AA-AE2475541C4D}" srcOrd="0" destOrd="0" parTransId="{574CFF81-BBFA-401E-83F3-C37C872C698E}" sibTransId="{C66F7039-3B69-48F3-AD8C-B1C772A54D61}"/>
    <dgm:cxn modelId="{90468F15-43E6-4660-BCDB-8FF3788E769A}" srcId="{6A20E7E9-1430-47D6-AD00-740D4C538760}" destId="{CD81FCEC-FEE9-4D82-9782-E03173E9F82B}" srcOrd="1" destOrd="0" parTransId="{E04F6FFA-7492-49C4-9BC3-D7F8922A60EA}" sibTransId="{A22C4F15-8A90-49CA-A7C8-BE3C31A12AFB}"/>
    <dgm:cxn modelId="{8D91DA69-C14B-4D9B-8F2D-D7B544D8823F}" type="presOf" srcId="{6A20E7E9-1430-47D6-AD00-740D4C538760}" destId="{7D780DC5-4FD1-4636-8C81-7311B19EEB53}" srcOrd="0" destOrd="0" presId="urn:microsoft.com/office/officeart/2005/8/layout/process4"/>
    <dgm:cxn modelId="{99EA0BA4-B4B9-49D1-98A5-B20265FE7638}" srcId="{9D7CFBED-2483-4C75-ADA4-37D2BE0E6174}" destId="{820C4E2A-1EDD-488E-ABA6-F33662041FAC}" srcOrd="2" destOrd="0" parTransId="{4B17E3C7-928A-4FA4-80FF-64138FC81CA9}" sibTransId="{5EECBC7D-C4C4-4219-8E61-A578C2DEBCB7}"/>
    <dgm:cxn modelId="{A7C8132A-BAD0-476F-AAE0-42152107520F}" type="presOf" srcId="{ED3454A5-3D32-4186-A1AA-AE2475541C4D}" destId="{2530D422-C679-46D0-9388-297D94D739F9}" srcOrd="0" destOrd="0" presId="urn:microsoft.com/office/officeart/2005/8/layout/process4"/>
    <dgm:cxn modelId="{7FDD75B5-7111-4192-BA5B-605098669E09}" srcId="{9D7CFBED-2483-4C75-ADA4-37D2BE0E6174}" destId="{CB2B03C1-A6EE-41B5-AC73-A4A1B737512F}" srcOrd="1" destOrd="0" parTransId="{80CA1B80-D8B6-48D6-BAD2-4C075F91F3B1}" sibTransId="{DF5D8B64-76B2-4E2B-BAA7-DF0B1044AA3B}"/>
    <dgm:cxn modelId="{06EAA0C2-EFE9-478E-A09E-F2B82C459A25}" type="presOf" srcId="{820C4E2A-1EDD-488E-ABA6-F33662041FAC}" destId="{DC12E2B7-B466-4BEB-A627-8EBEFCDE05A1}" srcOrd="1" destOrd="0" presId="urn:microsoft.com/office/officeart/2005/8/layout/process4"/>
    <dgm:cxn modelId="{14CE329D-5CCC-447C-8720-E5715D2E223B}" type="presOf" srcId="{5B2CF287-74D2-4B4E-A686-1533952C8E92}" destId="{49E19C6B-6912-4FF2-A3B6-F318CDE88DBC}" srcOrd="0" destOrd="0" presId="urn:microsoft.com/office/officeart/2005/8/layout/process4"/>
    <dgm:cxn modelId="{FD7EA8AA-916E-4926-ADCC-2DB1284E86EB}" type="presOf" srcId="{CB2B03C1-A6EE-41B5-AC73-A4A1B737512F}" destId="{E8E1DB3D-BC31-4BDE-9A38-C32D51E24A01}" srcOrd="1" destOrd="0" presId="urn:microsoft.com/office/officeart/2005/8/layout/process4"/>
    <dgm:cxn modelId="{8D52016D-60A2-41BD-8FB0-1F1DA9934EC8}" type="presOf" srcId="{9D7CFBED-2483-4C75-ADA4-37D2BE0E6174}" destId="{104B29B9-0149-46ED-A7CE-C342FB3228F5}" srcOrd="0" destOrd="0" presId="urn:microsoft.com/office/officeart/2005/8/layout/process4"/>
    <dgm:cxn modelId="{614B8306-4666-41C3-ADEC-2CCB7F13CFE8}" type="presOf" srcId="{CD81FCEC-FEE9-4D82-9782-E03173E9F82B}" destId="{E047BABD-2CD5-4545-B415-8F60700EA74A}" srcOrd="0" destOrd="0" presId="urn:microsoft.com/office/officeart/2005/8/layout/process4"/>
    <dgm:cxn modelId="{68E67FDD-2696-4C81-A099-206C63D9F412}" type="presParOf" srcId="{104B29B9-0149-46ED-A7CE-C342FB3228F5}" destId="{789178D0-05CE-4CA9-A8EF-C6D8D6665DAA}" srcOrd="0" destOrd="0" presId="urn:microsoft.com/office/officeart/2005/8/layout/process4"/>
    <dgm:cxn modelId="{758ED319-48C5-42EF-B775-E238D42DB128}" type="presParOf" srcId="{789178D0-05CE-4CA9-A8EF-C6D8D6665DAA}" destId="{54BD3A74-5CA7-46B1-AF31-0C5696AE702C}" srcOrd="0" destOrd="0" presId="urn:microsoft.com/office/officeart/2005/8/layout/process4"/>
    <dgm:cxn modelId="{39E410BE-EB0F-4CE5-B6D6-1755CC9F52EA}" type="presParOf" srcId="{789178D0-05CE-4CA9-A8EF-C6D8D6665DAA}" destId="{DC12E2B7-B466-4BEB-A627-8EBEFCDE05A1}" srcOrd="1" destOrd="0" presId="urn:microsoft.com/office/officeart/2005/8/layout/process4"/>
    <dgm:cxn modelId="{C2182D3F-CDE8-4504-AED3-AC748732219A}" type="presParOf" srcId="{789178D0-05CE-4CA9-A8EF-C6D8D6665DAA}" destId="{15B73402-EB83-420E-A78E-23B91898552C}" srcOrd="2" destOrd="0" presId="urn:microsoft.com/office/officeart/2005/8/layout/process4"/>
    <dgm:cxn modelId="{9DA951FC-D303-4DEE-8BA4-836079B27B92}" type="presParOf" srcId="{15B73402-EB83-420E-A78E-23B91898552C}" destId="{2530D422-C679-46D0-9388-297D94D739F9}" srcOrd="0" destOrd="0" presId="urn:microsoft.com/office/officeart/2005/8/layout/process4"/>
    <dgm:cxn modelId="{DE5A1375-8366-41A0-B3C1-0B6BB4978472}" type="presParOf" srcId="{104B29B9-0149-46ED-A7CE-C342FB3228F5}" destId="{1B1E53BC-EEED-4967-84E4-89DCC925F3D2}" srcOrd="1" destOrd="0" presId="urn:microsoft.com/office/officeart/2005/8/layout/process4"/>
    <dgm:cxn modelId="{9D6C85B0-1C21-48CF-87A9-5B88D7789A0D}" type="presParOf" srcId="{104B29B9-0149-46ED-A7CE-C342FB3228F5}" destId="{5DD1A3A6-A2E2-4D7A-97FF-F7B82A7C14E2}" srcOrd="2" destOrd="0" presId="urn:microsoft.com/office/officeart/2005/8/layout/process4"/>
    <dgm:cxn modelId="{2E137959-E1FC-4C28-8BF9-48D91EDF2770}" type="presParOf" srcId="{5DD1A3A6-A2E2-4D7A-97FF-F7B82A7C14E2}" destId="{58151F6A-035D-497C-87F8-6142CDD2AA3A}" srcOrd="0" destOrd="0" presId="urn:microsoft.com/office/officeart/2005/8/layout/process4"/>
    <dgm:cxn modelId="{439F8DA2-3966-40FE-BDCF-E1A975136CAF}" type="presParOf" srcId="{5DD1A3A6-A2E2-4D7A-97FF-F7B82A7C14E2}" destId="{E8E1DB3D-BC31-4BDE-9A38-C32D51E24A01}" srcOrd="1" destOrd="0" presId="urn:microsoft.com/office/officeart/2005/8/layout/process4"/>
    <dgm:cxn modelId="{3F98C7EB-83BD-418F-AD1B-3AAD776E72F1}" type="presParOf" srcId="{5DD1A3A6-A2E2-4D7A-97FF-F7B82A7C14E2}" destId="{A58814F0-57A0-46D2-A66F-4A5CE9081896}" srcOrd="2" destOrd="0" presId="urn:microsoft.com/office/officeart/2005/8/layout/process4"/>
    <dgm:cxn modelId="{1B68AD7B-9B3B-4C01-B245-BB3B210878E4}" type="presParOf" srcId="{A58814F0-57A0-46D2-A66F-4A5CE9081896}" destId="{765425DA-20E9-47D7-B036-874DB31A070F}" srcOrd="0" destOrd="0" presId="urn:microsoft.com/office/officeart/2005/8/layout/process4"/>
    <dgm:cxn modelId="{BC9DC648-B096-44A4-B9F1-4983ABFA2D02}" type="presParOf" srcId="{104B29B9-0149-46ED-A7CE-C342FB3228F5}" destId="{AF92A38F-C285-4A38-895B-843790169AD5}" srcOrd="3" destOrd="0" presId="urn:microsoft.com/office/officeart/2005/8/layout/process4"/>
    <dgm:cxn modelId="{94D5AACE-9830-4682-A088-C2AA4357573D}" type="presParOf" srcId="{104B29B9-0149-46ED-A7CE-C342FB3228F5}" destId="{97A0C3A8-6625-40F0-A331-4A678882752A}" srcOrd="4" destOrd="0" presId="urn:microsoft.com/office/officeart/2005/8/layout/process4"/>
    <dgm:cxn modelId="{053FFA36-EE83-4905-BDDC-A722B87A4F5E}" type="presParOf" srcId="{97A0C3A8-6625-40F0-A331-4A678882752A}" destId="{7D780DC5-4FD1-4636-8C81-7311B19EEB53}" srcOrd="0" destOrd="0" presId="urn:microsoft.com/office/officeart/2005/8/layout/process4"/>
    <dgm:cxn modelId="{7E2FB4F6-4E63-4E01-9BDD-9EFD49466A8A}" type="presParOf" srcId="{97A0C3A8-6625-40F0-A331-4A678882752A}" destId="{E6FBFA7E-2AA6-4B3C-9E2D-785930C40AB1}" srcOrd="1" destOrd="0" presId="urn:microsoft.com/office/officeart/2005/8/layout/process4"/>
    <dgm:cxn modelId="{67B6C034-FFC7-49C2-81D5-E0141D93099F}" type="presParOf" srcId="{97A0C3A8-6625-40F0-A331-4A678882752A}" destId="{5F87D286-E17F-4CD1-978D-D2723AA0CCBF}" srcOrd="2" destOrd="0" presId="urn:microsoft.com/office/officeart/2005/8/layout/process4"/>
    <dgm:cxn modelId="{CF5D85AA-2D15-4698-B6F9-FCE1F30717A3}" type="presParOf" srcId="{5F87D286-E17F-4CD1-978D-D2723AA0CCBF}" destId="{69DAF13F-C1CD-4EC4-8594-4A4952AA490E}" srcOrd="0" destOrd="0" presId="urn:microsoft.com/office/officeart/2005/8/layout/process4"/>
    <dgm:cxn modelId="{500AB82D-FAFC-43F4-A1D3-898E9D02E524}" type="presParOf" srcId="{5F87D286-E17F-4CD1-978D-D2723AA0CCBF}" destId="{E047BABD-2CD5-4545-B415-8F60700EA74A}" srcOrd="1" destOrd="0" presId="urn:microsoft.com/office/officeart/2005/8/layout/process4"/>
    <dgm:cxn modelId="{EC05F27F-183C-49F8-97A4-8855A1D12E7B}" type="presParOf" srcId="{5F87D286-E17F-4CD1-978D-D2723AA0CCBF}" destId="{49E19C6B-6912-4FF2-A3B6-F318CDE88DB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3B9054B-6631-4F12-A21D-338B282BF11F}" type="doc">
      <dgm:prSet loTypeId="urn:microsoft.com/office/officeart/2009/3/layout/PieProces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22E8348D-2F7D-4A62-87BB-4470C537A652}">
      <dgm:prSet phldrT="[Testo]"/>
      <dgm:spPr/>
      <dgm:t>
        <a:bodyPr/>
        <a:lstStyle/>
        <a:p>
          <a:r>
            <a:rPr lang="it-IT" b="1" dirty="0" err="1" smtClean="0"/>
            <a:t>Pre</a:t>
          </a:r>
          <a:r>
            <a:rPr lang="it-IT" b="1" dirty="0" smtClean="0"/>
            <a:t>-informazione</a:t>
          </a:r>
          <a:endParaRPr lang="it-IT" b="1" dirty="0"/>
        </a:p>
      </dgm:t>
    </dgm:pt>
    <dgm:pt modelId="{FA71B355-B29A-41D4-A2BC-47C1578186B2}" type="parTrans" cxnId="{0FDBA22B-E232-44BF-A64E-46F573C3D850}">
      <dgm:prSet/>
      <dgm:spPr/>
      <dgm:t>
        <a:bodyPr/>
        <a:lstStyle/>
        <a:p>
          <a:endParaRPr lang="it-IT"/>
        </a:p>
      </dgm:t>
    </dgm:pt>
    <dgm:pt modelId="{179610FB-7F55-4E7E-AEEE-6B320ED79EA6}" type="sibTrans" cxnId="{0FDBA22B-E232-44BF-A64E-46F573C3D850}">
      <dgm:prSet/>
      <dgm:spPr/>
      <dgm:t>
        <a:bodyPr/>
        <a:lstStyle/>
        <a:p>
          <a:endParaRPr lang="it-IT"/>
        </a:p>
      </dgm:t>
    </dgm:pt>
    <dgm:pt modelId="{2F6B7728-CBE9-4A0C-A72B-A8B0525A5C50}">
      <dgm:prSet phldrT="[Testo]"/>
      <dgm:spPr/>
      <dgm:t>
        <a:bodyPr/>
        <a:lstStyle/>
        <a:p>
          <a:r>
            <a:rPr lang="it-IT" dirty="0" smtClean="0"/>
            <a:t>Progetti R&amp;S</a:t>
          </a:r>
          <a:endParaRPr lang="it-IT" dirty="0"/>
        </a:p>
      </dgm:t>
    </dgm:pt>
    <dgm:pt modelId="{A97119C4-9F43-4302-96A5-743A808DC12C}" type="parTrans" cxnId="{251B0C78-775D-4E38-8154-E96F74AA724D}">
      <dgm:prSet/>
      <dgm:spPr/>
      <dgm:t>
        <a:bodyPr/>
        <a:lstStyle/>
        <a:p>
          <a:endParaRPr lang="it-IT"/>
        </a:p>
      </dgm:t>
    </dgm:pt>
    <dgm:pt modelId="{89640EC1-6FC6-4F61-AB47-94896833A710}" type="sibTrans" cxnId="{251B0C78-775D-4E38-8154-E96F74AA724D}">
      <dgm:prSet/>
      <dgm:spPr/>
      <dgm:t>
        <a:bodyPr/>
        <a:lstStyle/>
        <a:p>
          <a:endParaRPr lang="it-IT"/>
        </a:p>
      </dgm:t>
    </dgm:pt>
    <dgm:pt modelId="{C48ED5A9-D851-430A-9162-41BCC3EA055B}">
      <dgm:prSet phldrT="[Testo]"/>
      <dgm:spPr/>
      <dgm:t>
        <a:bodyPr/>
        <a:lstStyle/>
        <a:p>
          <a:r>
            <a:rPr lang="it-IT" b="1" dirty="0" smtClean="0"/>
            <a:t>Pubblicazione</a:t>
          </a:r>
          <a:endParaRPr lang="it-IT" b="1" dirty="0"/>
        </a:p>
      </dgm:t>
    </dgm:pt>
    <dgm:pt modelId="{1B317E03-08A3-4E0F-880C-146C741E8000}" type="parTrans" cxnId="{4EFB5138-D8DB-4D60-B20A-9B6CA0FD9889}">
      <dgm:prSet/>
      <dgm:spPr/>
      <dgm:t>
        <a:bodyPr/>
        <a:lstStyle/>
        <a:p>
          <a:endParaRPr lang="it-IT"/>
        </a:p>
      </dgm:t>
    </dgm:pt>
    <dgm:pt modelId="{65B8FA6E-30B8-42D1-B9FA-5B9EC3AD07A3}" type="sibTrans" cxnId="{4EFB5138-D8DB-4D60-B20A-9B6CA0FD9889}">
      <dgm:prSet/>
      <dgm:spPr/>
      <dgm:t>
        <a:bodyPr/>
        <a:lstStyle/>
        <a:p>
          <a:endParaRPr lang="it-IT"/>
        </a:p>
      </dgm:t>
    </dgm:pt>
    <dgm:pt modelId="{303BFA79-EAA3-4B0D-9C7C-9CA36D936E15}">
      <dgm:prSet phldrT="[Testo]"/>
      <dgm:spPr/>
      <dgm:t>
        <a:bodyPr/>
        <a:lstStyle/>
        <a:p>
          <a:r>
            <a:rPr lang="it-IT" dirty="0" smtClean="0"/>
            <a:t>&gt; H2020</a:t>
          </a:r>
        </a:p>
        <a:p>
          <a:r>
            <a:rPr lang="it-IT" dirty="0" smtClean="0"/>
            <a:t>&gt; Impianti e macchinari</a:t>
          </a:r>
        </a:p>
        <a:p>
          <a:r>
            <a:rPr lang="it-IT" dirty="0" smtClean="0"/>
            <a:t>&gt; ICT</a:t>
          </a:r>
        </a:p>
        <a:p>
          <a:r>
            <a:rPr lang="it-IT" dirty="0" smtClean="0"/>
            <a:t>&gt; </a:t>
          </a:r>
          <a:r>
            <a:rPr lang="it-IT" dirty="0" err="1" smtClean="0"/>
            <a:t>Internazio-nalizzazione</a:t>
          </a:r>
          <a:endParaRPr lang="it-IT" dirty="0" smtClean="0"/>
        </a:p>
      </dgm:t>
    </dgm:pt>
    <dgm:pt modelId="{C0D4F301-5D5D-469C-82B4-9A9CD23D7D34}" type="parTrans" cxnId="{C0B86125-7790-40E8-9984-ADEAE6C8DA1A}">
      <dgm:prSet/>
      <dgm:spPr/>
      <dgm:t>
        <a:bodyPr/>
        <a:lstStyle/>
        <a:p>
          <a:endParaRPr lang="it-IT"/>
        </a:p>
      </dgm:t>
    </dgm:pt>
    <dgm:pt modelId="{7B449BB8-A695-469C-9FBF-AC58FD727C5A}" type="sibTrans" cxnId="{C0B86125-7790-40E8-9984-ADEAE6C8DA1A}">
      <dgm:prSet/>
      <dgm:spPr/>
      <dgm:t>
        <a:bodyPr/>
        <a:lstStyle/>
        <a:p>
          <a:endParaRPr lang="it-IT"/>
        </a:p>
      </dgm:t>
    </dgm:pt>
    <dgm:pt modelId="{49C6A566-CF68-4C5D-9C37-09EDF6222E68}">
      <dgm:prSet phldrT="[Testo]"/>
      <dgm:spPr/>
      <dgm:t>
        <a:bodyPr/>
        <a:lstStyle/>
        <a:p>
          <a:r>
            <a:rPr lang="it-IT" b="1" dirty="0" smtClean="0"/>
            <a:t>Valutazione</a:t>
          </a:r>
          <a:endParaRPr lang="it-IT" b="1" dirty="0"/>
        </a:p>
      </dgm:t>
    </dgm:pt>
    <dgm:pt modelId="{EE10D73B-176B-4253-A83B-A313A6DA2E25}" type="parTrans" cxnId="{A124BAD8-AEA4-43C6-AA8A-800CEE69374C}">
      <dgm:prSet/>
      <dgm:spPr/>
      <dgm:t>
        <a:bodyPr/>
        <a:lstStyle/>
        <a:p>
          <a:endParaRPr lang="it-IT"/>
        </a:p>
      </dgm:t>
    </dgm:pt>
    <dgm:pt modelId="{D074CB1A-A4DC-41A6-B77E-1067E9C7B252}" type="sibTrans" cxnId="{A124BAD8-AEA4-43C6-AA8A-800CEE69374C}">
      <dgm:prSet/>
      <dgm:spPr/>
      <dgm:t>
        <a:bodyPr/>
        <a:lstStyle/>
        <a:p>
          <a:endParaRPr lang="it-IT"/>
        </a:p>
      </dgm:t>
    </dgm:pt>
    <dgm:pt modelId="{5342E34E-4406-4D82-B178-AF531A0428FF}">
      <dgm:prSet phldrT="[Testo]"/>
      <dgm:spPr/>
      <dgm:t>
        <a:bodyPr/>
        <a:lstStyle/>
        <a:p>
          <a:r>
            <a:rPr lang="it-IT" b="1" dirty="0" smtClean="0"/>
            <a:t>Conclusione</a:t>
          </a:r>
          <a:endParaRPr lang="it-IT" b="1" dirty="0"/>
        </a:p>
      </dgm:t>
    </dgm:pt>
    <dgm:pt modelId="{440B1BBF-305D-4324-9358-0404F3C0F2AA}" type="parTrans" cxnId="{088C675A-118F-4D14-BDC1-93D722A15878}">
      <dgm:prSet/>
      <dgm:spPr/>
      <dgm:t>
        <a:bodyPr/>
        <a:lstStyle/>
        <a:p>
          <a:endParaRPr lang="it-IT"/>
        </a:p>
      </dgm:t>
    </dgm:pt>
    <dgm:pt modelId="{6F59BFFC-2294-4526-B8B5-6AB0EDF1F365}" type="sibTrans" cxnId="{088C675A-118F-4D14-BDC1-93D722A15878}">
      <dgm:prSet/>
      <dgm:spPr/>
      <dgm:t>
        <a:bodyPr/>
        <a:lstStyle/>
        <a:p>
          <a:endParaRPr lang="it-IT"/>
        </a:p>
      </dgm:t>
    </dgm:pt>
    <dgm:pt modelId="{1C2A583A-95B1-481E-9DD9-8E1BB5F9ABA2}">
      <dgm:prSet phldrT="[Testo]"/>
      <dgm:spPr/>
      <dgm:t>
        <a:bodyPr/>
        <a:lstStyle/>
        <a:p>
          <a:r>
            <a:rPr lang="it-IT" dirty="0" smtClean="0"/>
            <a:t>&gt; Servizi innovazione tecnologica e produttiva</a:t>
          </a:r>
          <a:endParaRPr lang="it-IT" dirty="0"/>
        </a:p>
      </dgm:t>
    </dgm:pt>
    <dgm:pt modelId="{1D052518-FF73-4FB7-A7C5-FACF9B69F653}" type="parTrans" cxnId="{96F39512-85D6-4482-B3DD-83D99FDA32CC}">
      <dgm:prSet/>
      <dgm:spPr/>
      <dgm:t>
        <a:bodyPr/>
        <a:lstStyle/>
        <a:p>
          <a:endParaRPr lang="it-IT"/>
        </a:p>
      </dgm:t>
    </dgm:pt>
    <dgm:pt modelId="{0FA748B1-4959-4272-86B0-150A8AE298CD}" type="sibTrans" cxnId="{96F39512-85D6-4482-B3DD-83D99FDA32CC}">
      <dgm:prSet/>
      <dgm:spPr/>
      <dgm:t>
        <a:bodyPr/>
        <a:lstStyle/>
        <a:p>
          <a:endParaRPr lang="it-IT"/>
        </a:p>
      </dgm:t>
    </dgm:pt>
    <dgm:pt modelId="{B9325B1A-083A-4FB2-B6FA-C25A50300F06}" type="pres">
      <dgm:prSet presAssocID="{43B9054B-6631-4F12-A21D-338B282BF11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49805FE-37C8-4A5D-9442-464CCB9F5388}" type="pres">
      <dgm:prSet presAssocID="{22E8348D-2F7D-4A62-87BB-4470C537A652}" presName="ParentComposite" presStyleCnt="0"/>
      <dgm:spPr/>
    </dgm:pt>
    <dgm:pt modelId="{5003BBB0-EAF1-4C9D-81FD-838C164E4C1F}" type="pres">
      <dgm:prSet presAssocID="{22E8348D-2F7D-4A62-87BB-4470C537A652}" presName="Chord" presStyleLbl="bgShp" presStyleIdx="0" presStyleCnt="4"/>
      <dgm:spPr/>
    </dgm:pt>
    <dgm:pt modelId="{0A688E3B-B4F2-4EA0-9A53-FC1FE7B42788}" type="pres">
      <dgm:prSet presAssocID="{22E8348D-2F7D-4A62-87BB-4470C537A652}" presName="Pie" presStyleLbl="alignNode1" presStyleIdx="0" presStyleCnt="4"/>
      <dgm:spPr/>
    </dgm:pt>
    <dgm:pt modelId="{47635819-6066-4EE1-8E50-5E43A0CFF434}" type="pres">
      <dgm:prSet presAssocID="{22E8348D-2F7D-4A62-87BB-4470C537A652}" presName="Parent" presStyleLbl="revTx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A100B9-D7BC-4584-B1CA-1AB7837AD3B5}" type="pres">
      <dgm:prSet presAssocID="{89640EC1-6FC6-4F61-AB47-94896833A710}" presName="negSibTrans" presStyleCnt="0"/>
      <dgm:spPr/>
    </dgm:pt>
    <dgm:pt modelId="{8097F498-0A22-46A0-B48A-FDE3BAD7E9B7}" type="pres">
      <dgm:prSet presAssocID="{22E8348D-2F7D-4A62-87BB-4470C537A652}" presName="composite" presStyleCnt="0"/>
      <dgm:spPr/>
    </dgm:pt>
    <dgm:pt modelId="{36274950-89C1-4254-BCE6-DFE2B548C02E}" type="pres">
      <dgm:prSet presAssocID="{22E8348D-2F7D-4A62-87BB-4470C537A65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3FF9B9-460E-47E9-A5DF-5E580C54393C}" type="pres">
      <dgm:prSet presAssocID="{179610FB-7F55-4E7E-AEEE-6B320ED79EA6}" presName="sibTrans" presStyleCnt="0"/>
      <dgm:spPr/>
    </dgm:pt>
    <dgm:pt modelId="{8C30EC5D-0E65-41D6-B7AC-96C447B979CD}" type="pres">
      <dgm:prSet presAssocID="{C48ED5A9-D851-430A-9162-41BCC3EA055B}" presName="ParentComposite" presStyleCnt="0"/>
      <dgm:spPr/>
    </dgm:pt>
    <dgm:pt modelId="{8C195A2D-EE47-44C1-9AF8-E15B468B49D6}" type="pres">
      <dgm:prSet presAssocID="{C48ED5A9-D851-430A-9162-41BCC3EA055B}" presName="Chord" presStyleLbl="bgShp" presStyleIdx="1" presStyleCnt="4"/>
      <dgm:spPr/>
    </dgm:pt>
    <dgm:pt modelId="{A0618D27-E781-4E9D-B5F6-154F3178B28B}" type="pres">
      <dgm:prSet presAssocID="{C48ED5A9-D851-430A-9162-41BCC3EA055B}" presName="Pie" presStyleLbl="alignNode1" presStyleIdx="1" presStyleCnt="4"/>
      <dgm:spPr/>
    </dgm:pt>
    <dgm:pt modelId="{043280CD-A8D0-4497-9DE8-0E466D75ADD1}" type="pres">
      <dgm:prSet presAssocID="{C48ED5A9-D851-430A-9162-41BCC3EA055B}" presName="Parent" presStyleLbl="revTx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11CCB4-20AC-4A4B-AC48-E96D1C69BA6A}" type="pres">
      <dgm:prSet presAssocID="{7B449BB8-A695-469C-9FBF-AC58FD727C5A}" presName="negSibTrans" presStyleCnt="0"/>
      <dgm:spPr/>
    </dgm:pt>
    <dgm:pt modelId="{C51E1977-2F08-4BBA-8B18-FAFC7A835A25}" type="pres">
      <dgm:prSet presAssocID="{C48ED5A9-D851-430A-9162-41BCC3EA055B}" presName="composite" presStyleCnt="0"/>
      <dgm:spPr/>
    </dgm:pt>
    <dgm:pt modelId="{410387C1-665C-40B7-97F4-6C65BC6AD560}" type="pres">
      <dgm:prSet presAssocID="{C48ED5A9-D851-430A-9162-41BCC3EA055B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40C2E-61C1-4AF9-A1E1-5BF0E3EC9A44}" type="pres">
      <dgm:prSet presAssocID="{65B8FA6E-30B8-42D1-B9FA-5B9EC3AD07A3}" presName="sibTrans" presStyleCnt="0"/>
      <dgm:spPr/>
    </dgm:pt>
    <dgm:pt modelId="{752AED5C-5927-4548-BF68-3B0E5196B4C4}" type="pres">
      <dgm:prSet presAssocID="{49C6A566-CF68-4C5D-9C37-09EDF6222E68}" presName="ParentComposite" presStyleCnt="0"/>
      <dgm:spPr/>
    </dgm:pt>
    <dgm:pt modelId="{C0BE5BCE-A74C-4E51-AD78-E84CFAFA3DCB}" type="pres">
      <dgm:prSet presAssocID="{49C6A566-CF68-4C5D-9C37-09EDF6222E68}" presName="Chord" presStyleLbl="bgShp" presStyleIdx="2" presStyleCnt="4"/>
      <dgm:spPr/>
    </dgm:pt>
    <dgm:pt modelId="{932AACF8-8D09-4DF8-8B76-EBCB6CF009A0}" type="pres">
      <dgm:prSet presAssocID="{49C6A566-CF68-4C5D-9C37-09EDF6222E68}" presName="Pie" presStyleLbl="alignNode1" presStyleIdx="2" presStyleCnt="4"/>
      <dgm:spPr/>
    </dgm:pt>
    <dgm:pt modelId="{D7877AF7-15A4-4767-9A54-DCA01F6F5A2A}" type="pres">
      <dgm:prSet presAssocID="{49C6A566-CF68-4C5D-9C37-09EDF6222E68}" presName="Parent" presStyleLbl="revTx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C0819E-DBB4-4737-A10C-8BE3F3C1657F}" type="pres">
      <dgm:prSet presAssocID="{0FA748B1-4959-4272-86B0-150A8AE298CD}" presName="negSibTrans" presStyleCnt="0"/>
      <dgm:spPr/>
    </dgm:pt>
    <dgm:pt modelId="{ED23C60A-8EE2-4A81-995F-7B7968C75F33}" type="pres">
      <dgm:prSet presAssocID="{49C6A566-CF68-4C5D-9C37-09EDF6222E68}" presName="composite" presStyleCnt="0"/>
      <dgm:spPr/>
    </dgm:pt>
    <dgm:pt modelId="{142074BD-5A37-436B-94D4-7730F51C2CCA}" type="pres">
      <dgm:prSet presAssocID="{49C6A566-CF68-4C5D-9C37-09EDF6222E68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E888B6-A6D2-4CE9-BFB6-D6D85DD0EAEC}" type="pres">
      <dgm:prSet presAssocID="{D074CB1A-A4DC-41A6-B77E-1067E9C7B252}" presName="sibTrans" presStyleCnt="0"/>
      <dgm:spPr/>
    </dgm:pt>
    <dgm:pt modelId="{936AA8EF-4417-44EE-988B-4BAE828A0C28}" type="pres">
      <dgm:prSet presAssocID="{5342E34E-4406-4D82-B178-AF531A0428FF}" presName="ParentComposite" presStyleCnt="0"/>
      <dgm:spPr/>
    </dgm:pt>
    <dgm:pt modelId="{AA2FC181-5AD7-4CED-8400-0BD223166483}" type="pres">
      <dgm:prSet presAssocID="{5342E34E-4406-4D82-B178-AF531A0428FF}" presName="Chord" presStyleLbl="bgShp" presStyleIdx="3" presStyleCnt="4"/>
      <dgm:spPr/>
    </dgm:pt>
    <dgm:pt modelId="{2D336790-8AC3-4C64-91CD-52B8C8602E62}" type="pres">
      <dgm:prSet presAssocID="{5342E34E-4406-4D82-B178-AF531A0428FF}" presName="Pie" presStyleLbl="alignNode1" presStyleIdx="3" presStyleCnt="4"/>
      <dgm:spPr/>
    </dgm:pt>
    <dgm:pt modelId="{5A0BCFAC-78E8-4FF1-88D3-D54C68FAF326}" type="pres">
      <dgm:prSet presAssocID="{5342E34E-4406-4D82-B178-AF531A0428FF}" presName="Parent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91CD4FD-C19D-40F5-8FDD-AAAFA918C04D}" type="presOf" srcId="{1C2A583A-95B1-481E-9DD9-8E1BB5F9ABA2}" destId="{142074BD-5A37-436B-94D4-7730F51C2CCA}" srcOrd="0" destOrd="0" presId="urn:microsoft.com/office/officeart/2009/3/layout/PieProcess"/>
    <dgm:cxn modelId="{088C675A-118F-4D14-BDC1-93D722A15878}" srcId="{43B9054B-6631-4F12-A21D-338B282BF11F}" destId="{5342E34E-4406-4D82-B178-AF531A0428FF}" srcOrd="3" destOrd="0" parTransId="{440B1BBF-305D-4324-9358-0404F3C0F2AA}" sibTransId="{6F59BFFC-2294-4526-B8B5-6AB0EDF1F365}"/>
    <dgm:cxn modelId="{4EFB5138-D8DB-4D60-B20A-9B6CA0FD9889}" srcId="{43B9054B-6631-4F12-A21D-338B282BF11F}" destId="{C48ED5A9-D851-430A-9162-41BCC3EA055B}" srcOrd="1" destOrd="0" parTransId="{1B317E03-08A3-4E0F-880C-146C741E8000}" sibTransId="{65B8FA6E-30B8-42D1-B9FA-5B9EC3AD07A3}"/>
    <dgm:cxn modelId="{BABCDD21-0F6B-4DB2-B320-2E35719720D2}" type="presOf" srcId="{49C6A566-CF68-4C5D-9C37-09EDF6222E68}" destId="{D7877AF7-15A4-4767-9A54-DCA01F6F5A2A}" srcOrd="0" destOrd="0" presId="urn:microsoft.com/office/officeart/2009/3/layout/PieProcess"/>
    <dgm:cxn modelId="{0FDBA22B-E232-44BF-A64E-46F573C3D850}" srcId="{43B9054B-6631-4F12-A21D-338B282BF11F}" destId="{22E8348D-2F7D-4A62-87BB-4470C537A652}" srcOrd="0" destOrd="0" parTransId="{FA71B355-B29A-41D4-A2BC-47C1578186B2}" sibTransId="{179610FB-7F55-4E7E-AEEE-6B320ED79EA6}"/>
    <dgm:cxn modelId="{96F39512-85D6-4482-B3DD-83D99FDA32CC}" srcId="{49C6A566-CF68-4C5D-9C37-09EDF6222E68}" destId="{1C2A583A-95B1-481E-9DD9-8E1BB5F9ABA2}" srcOrd="0" destOrd="0" parTransId="{1D052518-FF73-4FB7-A7C5-FACF9B69F653}" sibTransId="{0FA748B1-4959-4272-86B0-150A8AE298CD}"/>
    <dgm:cxn modelId="{251B0C78-775D-4E38-8154-E96F74AA724D}" srcId="{22E8348D-2F7D-4A62-87BB-4470C537A652}" destId="{2F6B7728-CBE9-4A0C-A72B-A8B0525A5C50}" srcOrd="0" destOrd="0" parTransId="{A97119C4-9F43-4302-96A5-743A808DC12C}" sibTransId="{89640EC1-6FC6-4F61-AB47-94896833A710}"/>
    <dgm:cxn modelId="{31672C5F-B363-4618-BDB8-A6DC6F529106}" type="presOf" srcId="{C48ED5A9-D851-430A-9162-41BCC3EA055B}" destId="{043280CD-A8D0-4497-9DE8-0E466D75ADD1}" srcOrd="0" destOrd="0" presId="urn:microsoft.com/office/officeart/2009/3/layout/PieProcess"/>
    <dgm:cxn modelId="{41F013CA-7EB2-4BF0-A464-2730C3F16B07}" type="presOf" srcId="{2F6B7728-CBE9-4A0C-A72B-A8B0525A5C50}" destId="{36274950-89C1-4254-BCE6-DFE2B548C02E}" srcOrd="0" destOrd="0" presId="urn:microsoft.com/office/officeart/2009/3/layout/PieProcess"/>
    <dgm:cxn modelId="{5D9ADC40-A304-4916-A07B-30DC733BCC1E}" type="presOf" srcId="{5342E34E-4406-4D82-B178-AF531A0428FF}" destId="{5A0BCFAC-78E8-4FF1-88D3-D54C68FAF326}" srcOrd="0" destOrd="0" presId="urn:microsoft.com/office/officeart/2009/3/layout/PieProcess"/>
    <dgm:cxn modelId="{10AF9928-2251-472A-9CC9-1C8506934DCB}" type="presOf" srcId="{43B9054B-6631-4F12-A21D-338B282BF11F}" destId="{B9325B1A-083A-4FB2-B6FA-C25A50300F06}" srcOrd="0" destOrd="0" presId="urn:microsoft.com/office/officeart/2009/3/layout/PieProcess"/>
    <dgm:cxn modelId="{A124BAD8-AEA4-43C6-AA8A-800CEE69374C}" srcId="{43B9054B-6631-4F12-A21D-338B282BF11F}" destId="{49C6A566-CF68-4C5D-9C37-09EDF6222E68}" srcOrd="2" destOrd="0" parTransId="{EE10D73B-176B-4253-A83B-A313A6DA2E25}" sibTransId="{D074CB1A-A4DC-41A6-B77E-1067E9C7B252}"/>
    <dgm:cxn modelId="{6826C893-E19F-4DE5-B750-9972775E237B}" type="presOf" srcId="{303BFA79-EAA3-4B0D-9C7C-9CA36D936E15}" destId="{410387C1-665C-40B7-97F4-6C65BC6AD560}" srcOrd="0" destOrd="0" presId="urn:microsoft.com/office/officeart/2009/3/layout/PieProcess"/>
    <dgm:cxn modelId="{D2CDDD7F-8325-4631-AFB4-B417ABD9C9BF}" type="presOf" srcId="{22E8348D-2F7D-4A62-87BB-4470C537A652}" destId="{47635819-6066-4EE1-8E50-5E43A0CFF434}" srcOrd="0" destOrd="0" presId="urn:microsoft.com/office/officeart/2009/3/layout/PieProcess"/>
    <dgm:cxn modelId="{C0B86125-7790-40E8-9984-ADEAE6C8DA1A}" srcId="{C48ED5A9-D851-430A-9162-41BCC3EA055B}" destId="{303BFA79-EAA3-4B0D-9C7C-9CA36D936E15}" srcOrd="0" destOrd="0" parTransId="{C0D4F301-5D5D-469C-82B4-9A9CD23D7D34}" sibTransId="{7B449BB8-A695-469C-9FBF-AC58FD727C5A}"/>
    <dgm:cxn modelId="{F05E27EA-8DBB-4205-8039-E4AC9DC43789}" type="presParOf" srcId="{B9325B1A-083A-4FB2-B6FA-C25A50300F06}" destId="{749805FE-37C8-4A5D-9442-464CCB9F5388}" srcOrd="0" destOrd="0" presId="urn:microsoft.com/office/officeart/2009/3/layout/PieProcess"/>
    <dgm:cxn modelId="{7FD8D5B1-FE02-4F89-B183-4F77AD4DEEE4}" type="presParOf" srcId="{749805FE-37C8-4A5D-9442-464CCB9F5388}" destId="{5003BBB0-EAF1-4C9D-81FD-838C164E4C1F}" srcOrd="0" destOrd="0" presId="urn:microsoft.com/office/officeart/2009/3/layout/PieProcess"/>
    <dgm:cxn modelId="{033018B7-D46F-45D9-BDA5-7CC0F447EEC3}" type="presParOf" srcId="{749805FE-37C8-4A5D-9442-464CCB9F5388}" destId="{0A688E3B-B4F2-4EA0-9A53-FC1FE7B42788}" srcOrd="1" destOrd="0" presId="urn:microsoft.com/office/officeart/2009/3/layout/PieProcess"/>
    <dgm:cxn modelId="{A577C6A1-0180-4016-8ED5-A643AEB009AE}" type="presParOf" srcId="{749805FE-37C8-4A5D-9442-464CCB9F5388}" destId="{47635819-6066-4EE1-8E50-5E43A0CFF434}" srcOrd="2" destOrd="0" presId="urn:microsoft.com/office/officeart/2009/3/layout/PieProcess"/>
    <dgm:cxn modelId="{3F427A0D-CFA3-47BD-8894-4ECB398F592C}" type="presParOf" srcId="{B9325B1A-083A-4FB2-B6FA-C25A50300F06}" destId="{57A100B9-D7BC-4584-B1CA-1AB7837AD3B5}" srcOrd="1" destOrd="0" presId="urn:microsoft.com/office/officeart/2009/3/layout/PieProcess"/>
    <dgm:cxn modelId="{E7C80754-8514-49A0-8A29-C34E7FB8EE53}" type="presParOf" srcId="{B9325B1A-083A-4FB2-B6FA-C25A50300F06}" destId="{8097F498-0A22-46A0-B48A-FDE3BAD7E9B7}" srcOrd="2" destOrd="0" presId="urn:microsoft.com/office/officeart/2009/3/layout/PieProcess"/>
    <dgm:cxn modelId="{2C71E823-DCC2-47E3-B7D2-50C2D2F90379}" type="presParOf" srcId="{8097F498-0A22-46A0-B48A-FDE3BAD7E9B7}" destId="{36274950-89C1-4254-BCE6-DFE2B548C02E}" srcOrd="0" destOrd="0" presId="urn:microsoft.com/office/officeart/2009/3/layout/PieProcess"/>
    <dgm:cxn modelId="{C5A6B63A-5E23-4969-80CB-6384DDDAE8CD}" type="presParOf" srcId="{B9325B1A-083A-4FB2-B6FA-C25A50300F06}" destId="{193FF9B9-460E-47E9-A5DF-5E580C54393C}" srcOrd="3" destOrd="0" presId="urn:microsoft.com/office/officeart/2009/3/layout/PieProcess"/>
    <dgm:cxn modelId="{6B84FA66-D189-4B00-87BE-F7EC404DE36B}" type="presParOf" srcId="{B9325B1A-083A-4FB2-B6FA-C25A50300F06}" destId="{8C30EC5D-0E65-41D6-B7AC-96C447B979CD}" srcOrd="4" destOrd="0" presId="urn:microsoft.com/office/officeart/2009/3/layout/PieProcess"/>
    <dgm:cxn modelId="{1E166895-5EF4-4298-ABBF-8B59B42BE209}" type="presParOf" srcId="{8C30EC5D-0E65-41D6-B7AC-96C447B979CD}" destId="{8C195A2D-EE47-44C1-9AF8-E15B468B49D6}" srcOrd="0" destOrd="0" presId="urn:microsoft.com/office/officeart/2009/3/layout/PieProcess"/>
    <dgm:cxn modelId="{0A015BC3-E8EF-4556-A4A2-CF4D33D5F385}" type="presParOf" srcId="{8C30EC5D-0E65-41D6-B7AC-96C447B979CD}" destId="{A0618D27-E781-4E9D-B5F6-154F3178B28B}" srcOrd="1" destOrd="0" presId="urn:microsoft.com/office/officeart/2009/3/layout/PieProcess"/>
    <dgm:cxn modelId="{F7B67BC0-8BD2-4585-B9B5-4D64746206F4}" type="presParOf" srcId="{8C30EC5D-0E65-41D6-B7AC-96C447B979CD}" destId="{043280CD-A8D0-4497-9DE8-0E466D75ADD1}" srcOrd="2" destOrd="0" presId="urn:microsoft.com/office/officeart/2009/3/layout/PieProcess"/>
    <dgm:cxn modelId="{26227BDF-FEEF-4093-9F61-AEB720A78762}" type="presParOf" srcId="{B9325B1A-083A-4FB2-B6FA-C25A50300F06}" destId="{FD11CCB4-20AC-4A4B-AC48-E96D1C69BA6A}" srcOrd="5" destOrd="0" presId="urn:microsoft.com/office/officeart/2009/3/layout/PieProcess"/>
    <dgm:cxn modelId="{56185F3E-5B86-429D-BAB7-22F4BB081543}" type="presParOf" srcId="{B9325B1A-083A-4FB2-B6FA-C25A50300F06}" destId="{C51E1977-2F08-4BBA-8B18-FAFC7A835A25}" srcOrd="6" destOrd="0" presId="urn:microsoft.com/office/officeart/2009/3/layout/PieProcess"/>
    <dgm:cxn modelId="{E3509A3C-A666-4900-B458-89CAE8ABFC04}" type="presParOf" srcId="{C51E1977-2F08-4BBA-8B18-FAFC7A835A25}" destId="{410387C1-665C-40B7-97F4-6C65BC6AD560}" srcOrd="0" destOrd="0" presId="urn:microsoft.com/office/officeart/2009/3/layout/PieProcess"/>
    <dgm:cxn modelId="{5DE24920-5C25-4CBF-873F-8BD444A949FB}" type="presParOf" srcId="{B9325B1A-083A-4FB2-B6FA-C25A50300F06}" destId="{72D40C2E-61C1-4AF9-A1E1-5BF0E3EC9A44}" srcOrd="7" destOrd="0" presId="urn:microsoft.com/office/officeart/2009/3/layout/PieProcess"/>
    <dgm:cxn modelId="{554CEDE4-5F3B-4209-83CC-90284DB3EFFD}" type="presParOf" srcId="{B9325B1A-083A-4FB2-B6FA-C25A50300F06}" destId="{752AED5C-5927-4548-BF68-3B0E5196B4C4}" srcOrd="8" destOrd="0" presId="urn:microsoft.com/office/officeart/2009/3/layout/PieProcess"/>
    <dgm:cxn modelId="{23089C79-7977-4941-B16C-E177631D93CD}" type="presParOf" srcId="{752AED5C-5927-4548-BF68-3B0E5196B4C4}" destId="{C0BE5BCE-A74C-4E51-AD78-E84CFAFA3DCB}" srcOrd="0" destOrd="0" presId="urn:microsoft.com/office/officeart/2009/3/layout/PieProcess"/>
    <dgm:cxn modelId="{E29AB3DE-877C-422A-833C-6E76C6C31275}" type="presParOf" srcId="{752AED5C-5927-4548-BF68-3B0E5196B4C4}" destId="{932AACF8-8D09-4DF8-8B76-EBCB6CF009A0}" srcOrd="1" destOrd="0" presId="urn:microsoft.com/office/officeart/2009/3/layout/PieProcess"/>
    <dgm:cxn modelId="{07EA1175-651A-4C11-9C3F-7535F27892A0}" type="presParOf" srcId="{752AED5C-5927-4548-BF68-3B0E5196B4C4}" destId="{D7877AF7-15A4-4767-9A54-DCA01F6F5A2A}" srcOrd="2" destOrd="0" presId="urn:microsoft.com/office/officeart/2009/3/layout/PieProcess"/>
    <dgm:cxn modelId="{30EE3C06-D47E-45B5-B3AE-5F9A98F3F12E}" type="presParOf" srcId="{B9325B1A-083A-4FB2-B6FA-C25A50300F06}" destId="{A6C0819E-DBB4-4737-A10C-8BE3F3C1657F}" srcOrd="9" destOrd="0" presId="urn:microsoft.com/office/officeart/2009/3/layout/PieProcess"/>
    <dgm:cxn modelId="{11B68263-E942-4E69-8B9F-D76837DDFA09}" type="presParOf" srcId="{B9325B1A-083A-4FB2-B6FA-C25A50300F06}" destId="{ED23C60A-8EE2-4A81-995F-7B7968C75F33}" srcOrd="10" destOrd="0" presId="urn:microsoft.com/office/officeart/2009/3/layout/PieProcess"/>
    <dgm:cxn modelId="{9A20EE70-E459-4A29-90B6-CA2B16B47B5A}" type="presParOf" srcId="{ED23C60A-8EE2-4A81-995F-7B7968C75F33}" destId="{142074BD-5A37-436B-94D4-7730F51C2CCA}" srcOrd="0" destOrd="0" presId="urn:microsoft.com/office/officeart/2009/3/layout/PieProcess"/>
    <dgm:cxn modelId="{531D1B01-13BD-48D3-938B-65DD319CEB76}" type="presParOf" srcId="{B9325B1A-083A-4FB2-B6FA-C25A50300F06}" destId="{5BE888B6-A6D2-4CE9-BFB6-D6D85DD0EAEC}" srcOrd="11" destOrd="0" presId="urn:microsoft.com/office/officeart/2009/3/layout/PieProcess"/>
    <dgm:cxn modelId="{6804801B-FA49-4AD7-96DF-F1C2C0A98144}" type="presParOf" srcId="{B9325B1A-083A-4FB2-B6FA-C25A50300F06}" destId="{936AA8EF-4417-44EE-988B-4BAE828A0C28}" srcOrd="12" destOrd="0" presId="urn:microsoft.com/office/officeart/2009/3/layout/PieProcess"/>
    <dgm:cxn modelId="{531B8C63-9401-4C04-B4D8-C25C11152A6F}" type="presParOf" srcId="{936AA8EF-4417-44EE-988B-4BAE828A0C28}" destId="{AA2FC181-5AD7-4CED-8400-0BD223166483}" srcOrd="0" destOrd="0" presId="urn:microsoft.com/office/officeart/2009/3/layout/PieProcess"/>
    <dgm:cxn modelId="{92F250DF-0EF3-4CCF-B7B9-EB17DB5B1F8A}" type="presParOf" srcId="{936AA8EF-4417-44EE-988B-4BAE828A0C28}" destId="{2D336790-8AC3-4C64-91CD-52B8C8602E62}" srcOrd="1" destOrd="0" presId="urn:microsoft.com/office/officeart/2009/3/layout/PieProcess"/>
    <dgm:cxn modelId="{22541C7A-BD07-4472-8EB5-7490A8F338E9}" type="presParOf" srcId="{936AA8EF-4417-44EE-988B-4BAE828A0C28}" destId="{5A0BCFAC-78E8-4FF1-88D3-D54C68FAF326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5_5" csCatId="accent5" phldr="1"/>
      <dgm:spPr/>
    </dgm:pt>
    <dgm:pt modelId="{2BB727E0-F522-4020-814C-998697157EFC}">
      <dgm:prSet phldrT="[Testo]" custT="1"/>
      <dgm:spPr/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A6209176-14B2-4AB7-9AFC-0776D82703FA}">
      <dgm:prSet phldrT="[Testo]" custT="1"/>
      <dgm:spPr/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831190F1-9BCE-48C7-8461-5F9CBAD10D6E}">
      <dgm:prSet phldrT="[Testo]" custT="1"/>
      <dgm:spPr/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-3204" custLinFactNeighborY="-3879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E246A2-7C80-4991-8BBE-F67B70D79C34}" type="presOf" srcId="{A6209176-14B2-4AB7-9AFC-0776D82703FA}" destId="{2946E930-1BAA-418A-9106-DCF33AD5E0F3}" srcOrd="1" destOrd="0" presId="urn:microsoft.com/office/officeart/2005/8/layout/venn1"/>
    <dgm:cxn modelId="{9481A060-F455-42AC-A8E9-75E96E7B1F81}" type="presOf" srcId="{831190F1-9BCE-48C7-8461-5F9CBAD10D6E}" destId="{9D2D4E2E-0E44-45D2-8778-61CA3C23C86F}" srcOrd="1" destOrd="0" presId="urn:microsoft.com/office/officeart/2005/8/layout/venn1"/>
    <dgm:cxn modelId="{EE2AA2E0-8184-4BA7-9B0C-8FAB9323F5B5}" type="presOf" srcId="{2BB727E0-F522-4020-814C-998697157EFC}" destId="{D143C98E-3BDB-46E8-9C30-4B79DAF14E82}" srcOrd="0" destOrd="0" presId="urn:microsoft.com/office/officeart/2005/8/layout/venn1"/>
    <dgm:cxn modelId="{D2413C30-C01F-4DEB-A002-9FF0187E06A3}" type="presOf" srcId="{A6209176-14B2-4AB7-9AFC-0776D82703FA}" destId="{B64480E1-B8D5-4E64-85B5-D596CD72A55D}" srcOrd="0" destOrd="0" presId="urn:microsoft.com/office/officeart/2005/8/layout/venn1"/>
    <dgm:cxn modelId="{FF98A814-3757-4532-B5AA-969133EFB255}" type="presOf" srcId="{2BB727E0-F522-4020-814C-998697157EFC}" destId="{BD414052-7B46-432B-9CF6-1659490B08CF}" srcOrd="1" destOrd="0" presId="urn:microsoft.com/office/officeart/2005/8/layout/venn1"/>
    <dgm:cxn modelId="{F77BEE33-731C-4EC0-93BB-79FEC8507798}" type="presOf" srcId="{6D2DE54B-615E-4A3F-BCAD-0AD07482E6AB}" destId="{9C3C02A0-B992-4311-A598-FEE43093B1A9}" srcOrd="0" destOrd="0" presId="urn:microsoft.com/office/officeart/2005/8/layout/venn1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72337446-774D-40EE-9FB6-A909B2E4AD98}" type="presOf" srcId="{831190F1-9BCE-48C7-8461-5F9CBAD10D6E}" destId="{7857E657-DFF0-4BD8-917B-83953A00D2CE}" srcOrd="0" destOrd="0" presId="urn:microsoft.com/office/officeart/2005/8/layout/venn1"/>
    <dgm:cxn modelId="{9A7B327E-D74F-4F1A-9D68-0A7DBC909A8F}" type="presParOf" srcId="{9C3C02A0-B992-4311-A598-FEE43093B1A9}" destId="{D143C98E-3BDB-46E8-9C30-4B79DAF14E82}" srcOrd="0" destOrd="0" presId="urn:microsoft.com/office/officeart/2005/8/layout/venn1"/>
    <dgm:cxn modelId="{268B17ED-9705-45FA-A20D-2F14ABAC599E}" type="presParOf" srcId="{9C3C02A0-B992-4311-A598-FEE43093B1A9}" destId="{BD414052-7B46-432B-9CF6-1659490B08CF}" srcOrd="1" destOrd="0" presId="urn:microsoft.com/office/officeart/2005/8/layout/venn1"/>
    <dgm:cxn modelId="{23ADF7A1-954A-452D-876F-08B662650A12}" type="presParOf" srcId="{9C3C02A0-B992-4311-A598-FEE43093B1A9}" destId="{B64480E1-B8D5-4E64-85B5-D596CD72A55D}" srcOrd="2" destOrd="0" presId="urn:microsoft.com/office/officeart/2005/8/layout/venn1"/>
    <dgm:cxn modelId="{9F32A641-7686-4970-8ADC-C4BAE2A6D7A9}" type="presParOf" srcId="{9C3C02A0-B992-4311-A598-FEE43093B1A9}" destId="{2946E930-1BAA-418A-9106-DCF33AD5E0F3}" srcOrd="3" destOrd="0" presId="urn:microsoft.com/office/officeart/2005/8/layout/venn1"/>
    <dgm:cxn modelId="{E021783B-93F0-4828-9AAF-E0D4475AD7E8}" type="presParOf" srcId="{9C3C02A0-B992-4311-A598-FEE43093B1A9}" destId="{7857E657-DFF0-4BD8-917B-83953A00D2CE}" srcOrd="4" destOrd="0" presId="urn:microsoft.com/office/officeart/2005/8/layout/venn1"/>
    <dgm:cxn modelId="{8505CE75-A46E-4539-B922-5217235FB78E}" type="presParOf" srcId="{9C3C02A0-B992-4311-A598-FEE43093B1A9}" destId="{9D2D4E2E-0E44-45D2-8778-61CA3C23C86F}" srcOrd="5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</dgm:pt>
    <dgm:pt modelId="{2BB727E0-F522-4020-814C-998697157EFC}">
      <dgm:prSet phldrT="[Testo]" custT="1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831190F1-9BCE-48C7-8461-5F9CBAD10D6E}">
      <dgm:prSet phldrT="[Testo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endParaRPr lang="it-IT" dirty="0"/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A6209176-14B2-4AB7-9AFC-0776D82703FA}">
      <dgm:prSet phldrT="[Testo]" custT="1"/>
      <dgm:spPr>
        <a:solidFill>
          <a:schemeClr val="bg1">
            <a:lumMod val="50000"/>
            <a:alpha val="65000"/>
          </a:schemeClr>
        </a:solidFill>
      </dgm:spPr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-3204" custLinFactNeighborY="8289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D88F44-FD1B-4FF9-9D6A-A2B6D3BC3CFC}" type="presOf" srcId="{A6209176-14B2-4AB7-9AFC-0776D82703FA}" destId="{2946E930-1BAA-418A-9106-DCF33AD5E0F3}" srcOrd="1" destOrd="0" presId="urn:microsoft.com/office/officeart/2005/8/layout/venn1"/>
    <dgm:cxn modelId="{8EEFB4B1-F728-4AFD-BC00-9CB8C38D1B36}" type="presOf" srcId="{6D2DE54B-615E-4A3F-BCAD-0AD07482E6AB}" destId="{9C3C02A0-B992-4311-A598-FEE43093B1A9}" srcOrd="0" destOrd="0" presId="urn:microsoft.com/office/officeart/2005/8/layout/venn1"/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0BA44579-CBAD-4758-9805-E8B26DB0DC6C}" type="presOf" srcId="{831190F1-9BCE-48C7-8461-5F9CBAD10D6E}" destId="{9D2D4E2E-0E44-45D2-8778-61CA3C23C86F}" srcOrd="1" destOrd="0" presId="urn:microsoft.com/office/officeart/2005/8/layout/venn1"/>
    <dgm:cxn modelId="{4A1F42AB-DED9-4208-A804-82ABD2756709}" type="presOf" srcId="{A6209176-14B2-4AB7-9AFC-0776D82703FA}" destId="{B64480E1-B8D5-4E64-85B5-D596CD72A55D}" srcOrd="0" destOrd="0" presId="urn:microsoft.com/office/officeart/2005/8/layout/venn1"/>
    <dgm:cxn modelId="{FADDDC49-F1CF-450C-A75A-7DD156E638C6}" type="presOf" srcId="{2BB727E0-F522-4020-814C-998697157EFC}" destId="{BD414052-7B46-432B-9CF6-1659490B08CF}" srcOrd="1" destOrd="0" presId="urn:microsoft.com/office/officeart/2005/8/layout/venn1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6CF0E8B8-3298-482B-BF0B-A8255CD8ADFE}" type="presOf" srcId="{2BB727E0-F522-4020-814C-998697157EFC}" destId="{D143C98E-3BDB-46E8-9C30-4B79DAF14E82}" srcOrd="0" destOrd="0" presId="urn:microsoft.com/office/officeart/2005/8/layout/venn1"/>
    <dgm:cxn modelId="{B05BE47F-37E0-40E0-B2C0-680C8A598F17}" type="presOf" srcId="{831190F1-9BCE-48C7-8461-5F9CBAD10D6E}" destId="{7857E657-DFF0-4BD8-917B-83953A00D2CE}" srcOrd="0" destOrd="0" presId="urn:microsoft.com/office/officeart/2005/8/layout/venn1"/>
    <dgm:cxn modelId="{D88EE146-F780-4816-A39C-E245CE4E9417}" type="presParOf" srcId="{9C3C02A0-B992-4311-A598-FEE43093B1A9}" destId="{D143C98E-3BDB-46E8-9C30-4B79DAF14E82}" srcOrd="0" destOrd="0" presId="urn:microsoft.com/office/officeart/2005/8/layout/venn1"/>
    <dgm:cxn modelId="{7855FDE8-8207-4F09-9220-5550AEF1F2B3}" type="presParOf" srcId="{9C3C02A0-B992-4311-A598-FEE43093B1A9}" destId="{BD414052-7B46-432B-9CF6-1659490B08CF}" srcOrd="1" destOrd="0" presId="urn:microsoft.com/office/officeart/2005/8/layout/venn1"/>
    <dgm:cxn modelId="{12646C49-19B6-46D9-9180-C95CFBBB37F2}" type="presParOf" srcId="{9C3C02A0-B992-4311-A598-FEE43093B1A9}" destId="{B64480E1-B8D5-4E64-85B5-D596CD72A55D}" srcOrd="2" destOrd="0" presId="urn:microsoft.com/office/officeart/2005/8/layout/venn1"/>
    <dgm:cxn modelId="{901B633F-0297-46F7-B96C-D9EA0F624052}" type="presParOf" srcId="{9C3C02A0-B992-4311-A598-FEE43093B1A9}" destId="{2946E930-1BAA-418A-9106-DCF33AD5E0F3}" srcOrd="3" destOrd="0" presId="urn:microsoft.com/office/officeart/2005/8/layout/venn1"/>
    <dgm:cxn modelId="{E3C28023-EE61-47F9-9CC1-CCE2EBC6AA8B}" type="presParOf" srcId="{9C3C02A0-B992-4311-A598-FEE43093B1A9}" destId="{7857E657-DFF0-4BD8-917B-83953A00D2CE}" srcOrd="4" destOrd="0" presId="urn:microsoft.com/office/officeart/2005/8/layout/venn1"/>
    <dgm:cxn modelId="{F0793C12-0B75-4F69-A5B3-92998D3E1C69}" type="presParOf" srcId="{9C3C02A0-B992-4311-A598-FEE43093B1A9}" destId="{9D2D4E2E-0E44-45D2-8778-61CA3C23C86F}" srcOrd="5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2BB727E0-F522-4020-814C-998697157EFC}">
      <dgm:prSet phldrT="[Testo]" custT="1"/>
      <dgm:spPr/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A6209176-14B2-4AB7-9AFC-0776D82703FA}">
      <dgm:prSet phldrT="[Testo]" custT="1"/>
      <dgm:spPr/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831190F1-9BCE-48C7-8461-5F9CBAD10D6E}">
      <dgm:prSet phldrT="[Testo]" custT="1"/>
      <dgm:spPr/>
      <dgm:t>
        <a:bodyPr/>
        <a:lstStyle/>
        <a:p>
          <a:endParaRPr lang="it-IT" sz="20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-3204" custLinFactNeighborY="6735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082A05-C0A6-4298-A909-BABA09333FFC}" type="presOf" srcId="{2BB727E0-F522-4020-814C-998697157EFC}" destId="{BD414052-7B46-432B-9CF6-1659490B08CF}" srcOrd="1" destOrd="0" presId="urn:microsoft.com/office/officeart/2005/8/layout/venn1"/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16535CB9-BD96-4C9F-96A9-98E34EE9B0B7}" type="presOf" srcId="{A6209176-14B2-4AB7-9AFC-0776D82703FA}" destId="{B64480E1-B8D5-4E64-85B5-D596CD72A55D}" srcOrd="0" destOrd="0" presId="urn:microsoft.com/office/officeart/2005/8/layout/venn1"/>
    <dgm:cxn modelId="{DB4D1800-51C4-4BC9-83EE-546719DBB881}" type="presOf" srcId="{A6209176-14B2-4AB7-9AFC-0776D82703FA}" destId="{2946E930-1BAA-418A-9106-DCF33AD5E0F3}" srcOrd="1" destOrd="0" presId="urn:microsoft.com/office/officeart/2005/8/layout/venn1"/>
    <dgm:cxn modelId="{8D3760B9-21BD-4AE6-9223-959D9C898617}" type="presOf" srcId="{831190F1-9BCE-48C7-8461-5F9CBAD10D6E}" destId="{9D2D4E2E-0E44-45D2-8778-61CA3C23C86F}" srcOrd="1" destOrd="0" presId="urn:microsoft.com/office/officeart/2005/8/layout/venn1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715B41F5-5290-4FC9-A084-3F66B71BB9D4}" type="presOf" srcId="{831190F1-9BCE-48C7-8461-5F9CBAD10D6E}" destId="{7857E657-DFF0-4BD8-917B-83953A00D2CE}" srcOrd="0" destOrd="0" presId="urn:microsoft.com/office/officeart/2005/8/layout/venn1"/>
    <dgm:cxn modelId="{E5FCC21E-AFF1-4EB9-B627-E73B2B6AB8A0}" type="presOf" srcId="{6D2DE54B-615E-4A3F-BCAD-0AD07482E6AB}" destId="{9C3C02A0-B992-4311-A598-FEE43093B1A9}" srcOrd="0" destOrd="0" presId="urn:microsoft.com/office/officeart/2005/8/layout/venn1"/>
    <dgm:cxn modelId="{E792C97C-1A18-45BD-A342-8393495D285D}" type="presOf" srcId="{2BB727E0-F522-4020-814C-998697157EFC}" destId="{D143C98E-3BDB-46E8-9C30-4B79DAF14E82}" srcOrd="0" destOrd="0" presId="urn:microsoft.com/office/officeart/2005/8/layout/venn1"/>
    <dgm:cxn modelId="{F14A73B5-1000-4339-94B7-F9ECFB774122}" type="presParOf" srcId="{9C3C02A0-B992-4311-A598-FEE43093B1A9}" destId="{D143C98E-3BDB-46E8-9C30-4B79DAF14E82}" srcOrd="0" destOrd="0" presId="urn:microsoft.com/office/officeart/2005/8/layout/venn1"/>
    <dgm:cxn modelId="{E031F2AA-1CC4-4E58-9FBC-A9E56D2A0ECD}" type="presParOf" srcId="{9C3C02A0-B992-4311-A598-FEE43093B1A9}" destId="{BD414052-7B46-432B-9CF6-1659490B08CF}" srcOrd="1" destOrd="0" presId="urn:microsoft.com/office/officeart/2005/8/layout/venn1"/>
    <dgm:cxn modelId="{D2FF9F39-3A9E-40A4-B6EE-340E785AAA7B}" type="presParOf" srcId="{9C3C02A0-B992-4311-A598-FEE43093B1A9}" destId="{B64480E1-B8D5-4E64-85B5-D596CD72A55D}" srcOrd="2" destOrd="0" presId="urn:microsoft.com/office/officeart/2005/8/layout/venn1"/>
    <dgm:cxn modelId="{103D03C9-4F5D-4753-9EF0-97196769596E}" type="presParOf" srcId="{9C3C02A0-B992-4311-A598-FEE43093B1A9}" destId="{2946E930-1BAA-418A-9106-DCF33AD5E0F3}" srcOrd="3" destOrd="0" presId="urn:microsoft.com/office/officeart/2005/8/layout/venn1"/>
    <dgm:cxn modelId="{D1E65B09-35DE-499A-8508-0DD928DEF949}" type="presParOf" srcId="{9C3C02A0-B992-4311-A598-FEE43093B1A9}" destId="{7857E657-DFF0-4BD8-917B-83953A00D2CE}" srcOrd="4" destOrd="0" presId="urn:microsoft.com/office/officeart/2005/8/layout/venn1"/>
    <dgm:cxn modelId="{D8627DC7-B1EE-4893-A158-08DAF71BFEB0}" type="presParOf" srcId="{9C3C02A0-B992-4311-A598-FEE43093B1A9}" destId="{9D2D4E2E-0E44-45D2-8778-61CA3C23C86F}" srcOrd="5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2BB727E0-F522-4020-814C-998697157EFC}">
      <dgm:prSet phldrT="[Testo]" custT="1"/>
      <dgm:spPr>
        <a:solidFill>
          <a:schemeClr val="accent6">
            <a:alpha val="50000"/>
          </a:schemeClr>
        </a:solidFill>
      </dgm:spPr>
      <dgm:t>
        <a:bodyPr/>
        <a:lstStyle/>
        <a:p>
          <a:endParaRPr lang="it-IT" sz="2000" dirty="0"/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/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/>
        </a:p>
      </dgm:t>
    </dgm:pt>
    <dgm:pt modelId="{A6209176-14B2-4AB7-9AFC-0776D82703FA}">
      <dgm:prSet phldrT="[Testo]" custT="1"/>
      <dgm:spPr>
        <a:solidFill>
          <a:schemeClr val="accent6">
            <a:alpha val="65000"/>
          </a:schemeClr>
        </a:solidFill>
      </dgm:spPr>
      <dgm:t>
        <a:bodyPr/>
        <a:lstStyle/>
        <a:p>
          <a:endParaRPr lang="it-IT" sz="2000" dirty="0"/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/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/>
        </a:p>
      </dgm:t>
    </dgm:pt>
    <dgm:pt modelId="{831190F1-9BCE-48C7-8461-5F9CBAD10D6E}">
      <dgm:prSet phldrT="[Testo]" custT="1"/>
      <dgm:spPr>
        <a:solidFill>
          <a:schemeClr val="accent6">
            <a:alpha val="80000"/>
          </a:schemeClr>
        </a:solidFill>
      </dgm:spPr>
      <dgm:t>
        <a:bodyPr/>
        <a:lstStyle/>
        <a:p>
          <a:endParaRPr lang="it-IT" sz="2000" dirty="0"/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/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/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1861" custLinFactNeighborY="47147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D3FD84-BC0B-48F9-8B78-C2DF6F7FD0BC}" type="presOf" srcId="{A6209176-14B2-4AB7-9AFC-0776D82703FA}" destId="{2946E930-1BAA-418A-9106-DCF33AD5E0F3}" srcOrd="1" destOrd="0" presId="urn:microsoft.com/office/officeart/2005/8/layout/venn1"/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C91C5099-4325-4AF2-85FB-ECA4837FA81C}" type="presOf" srcId="{6D2DE54B-615E-4A3F-BCAD-0AD07482E6AB}" destId="{9C3C02A0-B992-4311-A598-FEE43093B1A9}" srcOrd="0" destOrd="0" presId="urn:microsoft.com/office/officeart/2005/8/layout/venn1"/>
    <dgm:cxn modelId="{FBD0D7B0-B90B-474C-A676-ACE41AAF64E3}" type="presOf" srcId="{2BB727E0-F522-4020-814C-998697157EFC}" destId="{D143C98E-3BDB-46E8-9C30-4B79DAF14E82}" srcOrd="0" destOrd="0" presId="urn:microsoft.com/office/officeart/2005/8/layout/venn1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A86644C0-0CEC-4039-BBD5-8A37D49CB94C}" type="presOf" srcId="{831190F1-9BCE-48C7-8461-5F9CBAD10D6E}" destId="{9D2D4E2E-0E44-45D2-8778-61CA3C23C86F}" srcOrd="1" destOrd="0" presId="urn:microsoft.com/office/officeart/2005/8/layout/venn1"/>
    <dgm:cxn modelId="{1393FD2D-C98D-4800-B759-04FB6CE02E34}" type="presOf" srcId="{831190F1-9BCE-48C7-8461-5F9CBAD10D6E}" destId="{7857E657-DFF0-4BD8-917B-83953A00D2CE}" srcOrd="0" destOrd="0" presId="urn:microsoft.com/office/officeart/2005/8/layout/venn1"/>
    <dgm:cxn modelId="{306BE002-16DA-4A41-BD8A-6D810B880D69}" type="presOf" srcId="{2BB727E0-F522-4020-814C-998697157EFC}" destId="{BD414052-7B46-432B-9CF6-1659490B08CF}" srcOrd="1" destOrd="0" presId="urn:microsoft.com/office/officeart/2005/8/layout/venn1"/>
    <dgm:cxn modelId="{37872266-28A9-490A-BCDA-9A8D9ED0058C}" type="presOf" srcId="{A6209176-14B2-4AB7-9AFC-0776D82703FA}" destId="{B64480E1-B8D5-4E64-85B5-D596CD72A55D}" srcOrd="0" destOrd="0" presId="urn:microsoft.com/office/officeart/2005/8/layout/venn1"/>
    <dgm:cxn modelId="{533FDCD1-EBDE-4EE8-8C30-89BA6D8D6EF8}" type="presParOf" srcId="{9C3C02A0-B992-4311-A598-FEE43093B1A9}" destId="{D143C98E-3BDB-46E8-9C30-4B79DAF14E82}" srcOrd="0" destOrd="0" presId="urn:microsoft.com/office/officeart/2005/8/layout/venn1"/>
    <dgm:cxn modelId="{5848D378-E1AB-4360-94D8-6B6317740B5D}" type="presParOf" srcId="{9C3C02A0-B992-4311-A598-FEE43093B1A9}" destId="{BD414052-7B46-432B-9CF6-1659490B08CF}" srcOrd="1" destOrd="0" presId="urn:microsoft.com/office/officeart/2005/8/layout/venn1"/>
    <dgm:cxn modelId="{6EE79E7B-220F-4CAA-8E70-1F9FF11CBBEA}" type="presParOf" srcId="{9C3C02A0-B992-4311-A598-FEE43093B1A9}" destId="{B64480E1-B8D5-4E64-85B5-D596CD72A55D}" srcOrd="2" destOrd="0" presId="urn:microsoft.com/office/officeart/2005/8/layout/venn1"/>
    <dgm:cxn modelId="{4AC19A61-3F76-482F-805F-02A9442F1889}" type="presParOf" srcId="{9C3C02A0-B992-4311-A598-FEE43093B1A9}" destId="{2946E930-1BAA-418A-9106-DCF33AD5E0F3}" srcOrd="3" destOrd="0" presId="urn:microsoft.com/office/officeart/2005/8/layout/venn1"/>
    <dgm:cxn modelId="{DA07CB75-1E65-4097-9A69-966E7CB481A7}" type="presParOf" srcId="{9C3C02A0-B992-4311-A598-FEE43093B1A9}" destId="{7857E657-DFF0-4BD8-917B-83953A00D2CE}" srcOrd="4" destOrd="0" presId="urn:microsoft.com/office/officeart/2005/8/layout/venn1"/>
    <dgm:cxn modelId="{773571F7-7190-4785-8E25-38EECAC82280}" type="presParOf" srcId="{9C3C02A0-B992-4311-A598-FEE43093B1A9}" destId="{9D2D4E2E-0E44-45D2-8778-61CA3C23C8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2DE54B-615E-4A3F-BCAD-0AD07482E6AB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2BB727E0-F522-4020-814C-998697157EFC}">
      <dgm:prSet phldrT="[Testo]" custT="1"/>
      <dgm:spPr/>
      <dgm:t>
        <a:bodyPr/>
        <a:lstStyle/>
        <a:p>
          <a:endParaRPr lang="it-IT" sz="2000" dirty="0"/>
        </a:p>
      </dgm:t>
    </dgm:pt>
    <dgm:pt modelId="{72C70A05-3D92-4079-92BA-DA705D55C84E}" type="parTrans" cxnId="{B9EB79D2-5512-4945-BB52-51BE909CD1FE}">
      <dgm:prSet/>
      <dgm:spPr/>
      <dgm:t>
        <a:bodyPr/>
        <a:lstStyle/>
        <a:p>
          <a:endParaRPr lang="it-IT"/>
        </a:p>
      </dgm:t>
    </dgm:pt>
    <dgm:pt modelId="{7350E023-CC0B-45CB-BC22-0BCC12B770AC}" type="sibTrans" cxnId="{B9EB79D2-5512-4945-BB52-51BE909CD1FE}">
      <dgm:prSet/>
      <dgm:spPr/>
      <dgm:t>
        <a:bodyPr/>
        <a:lstStyle/>
        <a:p>
          <a:endParaRPr lang="it-IT"/>
        </a:p>
      </dgm:t>
    </dgm:pt>
    <dgm:pt modelId="{A6209176-14B2-4AB7-9AFC-0776D82703FA}">
      <dgm:prSet phldrT="[Testo]" custT="1"/>
      <dgm:spPr/>
      <dgm:t>
        <a:bodyPr/>
        <a:lstStyle/>
        <a:p>
          <a:endParaRPr lang="it-IT" sz="2000" dirty="0"/>
        </a:p>
      </dgm:t>
    </dgm:pt>
    <dgm:pt modelId="{24D6BBE6-B0C0-4519-90BD-1A1944CBB829}" type="parTrans" cxnId="{287C2388-0A89-4EA6-97E6-3CAA91068C44}">
      <dgm:prSet/>
      <dgm:spPr/>
      <dgm:t>
        <a:bodyPr/>
        <a:lstStyle/>
        <a:p>
          <a:endParaRPr lang="it-IT"/>
        </a:p>
      </dgm:t>
    </dgm:pt>
    <dgm:pt modelId="{42575D65-479A-4C72-927F-60FA7F7FB4B3}" type="sibTrans" cxnId="{287C2388-0A89-4EA6-97E6-3CAA91068C44}">
      <dgm:prSet/>
      <dgm:spPr/>
      <dgm:t>
        <a:bodyPr/>
        <a:lstStyle/>
        <a:p>
          <a:endParaRPr lang="it-IT"/>
        </a:p>
      </dgm:t>
    </dgm:pt>
    <dgm:pt modelId="{831190F1-9BCE-48C7-8461-5F9CBAD10D6E}">
      <dgm:prSet phldrT="[Testo]" custT="1"/>
      <dgm:spPr/>
      <dgm:t>
        <a:bodyPr/>
        <a:lstStyle/>
        <a:p>
          <a:endParaRPr lang="it-IT" sz="2000" dirty="0"/>
        </a:p>
      </dgm:t>
    </dgm:pt>
    <dgm:pt modelId="{DB204AC8-FD88-4490-8315-40E7886E1EBC}" type="parTrans" cxnId="{DC2AD61E-15D0-4689-A78B-A8705285CDFA}">
      <dgm:prSet/>
      <dgm:spPr/>
      <dgm:t>
        <a:bodyPr/>
        <a:lstStyle/>
        <a:p>
          <a:endParaRPr lang="it-IT"/>
        </a:p>
      </dgm:t>
    </dgm:pt>
    <dgm:pt modelId="{A6FB45DA-BFB9-40C1-AF83-1161A7620E0E}" type="sibTrans" cxnId="{DC2AD61E-15D0-4689-A78B-A8705285CDFA}">
      <dgm:prSet/>
      <dgm:spPr/>
      <dgm:t>
        <a:bodyPr/>
        <a:lstStyle/>
        <a:p>
          <a:endParaRPr lang="it-IT"/>
        </a:p>
      </dgm:t>
    </dgm:pt>
    <dgm:pt modelId="{9C3C02A0-B992-4311-A598-FEE43093B1A9}" type="pres">
      <dgm:prSet presAssocID="{6D2DE54B-615E-4A3F-BCAD-0AD07482E6AB}" presName="compositeShape" presStyleCnt="0">
        <dgm:presLayoutVars>
          <dgm:chMax val="7"/>
          <dgm:dir/>
          <dgm:resizeHandles val="exact"/>
        </dgm:presLayoutVars>
      </dgm:prSet>
      <dgm:spPr/>
    </dgm:pt>
    <dgm:pt modelId="{D143C98E-3BDB-46E8-9C30-4B79DAF14E82}" type="pres">
      <dgm:prSet presAssocID="{2BB727E0-F522-4020-814C-998697157EFC}" presName="circ1" presStyleLbl="vennNode1" presStyleIdx="0" presStyleCnt="3"/>
      <dgm:spPr/>
      <dgm:t>
        <a:bodyPr/>
        <a:lstStyle/>
        <a:p>
          <a:endParaRPr lang="it-IT"/>
        </a:p>
      </dgm:t>
    </dgm:pt>
    <dgm:pt modelId="{BD414052-7B46-432B-9CF6-1659490B08CF}" type="pres">
      <dgm:prSet presAssocID="{2BB727E0-F522-4020-814C-998697157E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4480E1-B8D5-4E64-85B5-D596CD72A55D}" type="pres">
      <dgm:prSet presAssocID="{A6209176-14B2-4AB7-9AFC-0776D82703FA}" presName="circ2" presStyleLbl="vennNode1" presStyleIdx="1" presStyleCnt="3" custLinFactNeighborX="1235" custLinFactNeighborY="-3879"/>
      <dgm:spPr/>
      <dgm:t>
        <a:bodyPr/>
        <a:lstStyle/>
        <a:p>
          <a:endParaRPr lang="it-IT"/>
        </a:p>
      </dgm:t>
    </dgm:pt>
    <dgm:pt modelId="{2946E930-1BAA-418A-9106-DCF33AD5E0F3}" type="pres">
      <dgm:prSet presAssocID="{A6209176-14B2-4AB7-9AFC-0776D82703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7E657-DFF0-4BD8-917B-83953A00D2CE}" type="pres">
      <dgm:prSet presAssocID="{831190F1-9BCE-48C7-8461-5F9CBAD10D6E}" presName="circ3" presStyleLbl="vennNode1" presStyleIdx="2" presStyleCnt="3" custLinFactNeighborX="-3204" custLinFactNeighborY="31413"/>
      <dgm:spPr/>
      <dgm:t>
        <a:bodyPr/>
        <a:lstStyle/>
        <a:p>
          <a:endParaRPr lang="it-IT"/>
        </a:p>
      </dgm:t>
    </dgm:pt>
    <dgm:pt modelId="{9D2D4E2E-0E44-45D2-8778-61CA3C23C86F}" type="pres">
      <dgm:prSet presAssocID="{831190F1-9BCE-48C7-8461-5F9CBAD10D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2AD61E-15D0-4689-A78B-A8705285CDFA}" srcId="{6D2DE54B-615E-4A3F-BCAD-0AD07482E6AB}" destId="{831190F1-9BCE-48C7-8461-5F9CBAD10D6E}" srcOrd="2" destOrd="0" parTransId="{DB204AC8-FD88-4490-8315-40E7886E1EBC}" sibTransId="{A6FB45DA-BFB9-40C1-AF83-1161A7620E0E}"/>
    <dgm:cxn modelId="{FA8E7B2B-4299-4789-8E05-CEB860165E1B}" type="presOf" srcId="{2BB727E0-F522-4020-814C-998697157EFC}" destId="{BD414052-7B46-432B-9CF6-1659490B08CF}" srcOrd="1" destOrd="0" presId="urn:microsoft.com/office/officeart/2005/8/layout/venn1"/>
    <dgm:cxn modelId="{D98D3593-2177-4D59-BF75-BE93A0B328BD}" type="presOf" srcId="{831190F1-9BCE-48C7-8461-5F9CBAD10D6E}" destId="{9D2D4E2E-0E44-45D2-8778-61CA3C23C86F}" srcOrd="1" destOrd="0" presId="urn:microsoft.com/office/officeart/2005/8/layout/venn1"/>
    <dgm:cxn modelId="{287C2388-0A89-4EA6-97E6-3CAA91068C44}" srcId="{6D2DE54B-615E-4A3F-BCAD-0AD07482E6AB}" destId="{A6209176-14B2-4AB7-9AFC-0776D82703FA}" srcOrd="1" destOrd="0" parTransId="{24D6BBE6-B0C0-4519-90BD-1A1944CBB829}" sibTransId="{42575D65-479A-4C72-927F-60FA7F7FB4B3}"/>
    <dgm:cxn modelId="{BF9AA815-5FAF-4FF2-B267-343B252AA38E}" type="presOf" srcId="{A6209176-14B2-4AB7-9AFC-0776D82703FA}" destId="{B64480E1-B8D5-4E64-85B5-D596CD72A55D}" srcOrd="0" destOrd="0" presId="urn:microsoft.com/office/officeart/2005/8/layout/venn1"/>
    <dgm:cxn modelId="{BFBD1A21-AD7A-4865-8FA0-7B2094F22CE3}" type="presOf" srcId="{831190F1-9BCE-48C7-8461-5F9CBAD10D6E}" destId="{7857E657-DFF0-4BD8-917B-83953A00D2CE}" srcOrd="0" destOrd="0" presId="urn:microsoft.com/office/officeart/2005/8/layout/venn1"/>
    <dgm:cxn modelId="{B9EB79D2-5512-4945-BB52-51BE909CD1FE}" srcId="{6D2DE54B-615E-4A3F-BCAD-0AD07482E6AB}" destId="{2BB727E0-F522-4020-814C-998697157EFC}" srcOrd="0" destOrd="0" parTransId="{72C70A05-3D92-4079-92BA-DA705D55C84E}" sibTransId="{7350E023-CC0B-45CB-BC22-0BCC12B770AC}"/>
    <dgm:cxn modelId="{F8D892BE-F1F0-407C-9B3D-4585033DC922}" type="presOf" srcId="{6D2DE54B-615E-4A3F-BCAD-0AD07482E6AB}" destId="{9C3C02A0-B992-4311-A598-FEE43093B1A9}" srcOrd="0" destOrd="0" presId="urn:microsoft.com/office/officeart/2005/8/layout/venn1"/>
    <dgm:cxn modelId="{4BD06BEC-6887-40BB-8025-E564D061C687}" type="presOf" srcId="{2BB727E0-F522-4020-814C-998697157EFC}" destId="{D143C98E-3BDB-46E8-9C30-4B79DAF14E82}" srcOrd="0" destOrd="0" presId="urn:microsoft.com/office/officeart/2005/8/layout/venn1"/>
    <dgm:cxn modelId="{FE71E966-9DE9-4DC7-B931-44101456F96A}" type="presOf" srcId="{A6209176-14B2-4AB7-9AFC-0776D82703FA}" destId="{2946E930-1BAA-418A-9106-DCF33AD5E0F3}" srcOrd="1" destOrd="0" presId="urn:microsoft.com/office/officeart/2005/8/layout/venn1"/>
    <dgm:cxn modelId="{475EF83A-5485-4E69-A4E8-D0EF19D08703}" type="presParOf" srcId="{9C3C02A0-B992-4311-A598-FEE43093B1A9}" destId="{D143C98E-3BDB-46E8-9C30-4B79DAF14E82}" srcOrd="0" destOrd="0" presId="urn:microsoft.com/office/officeart/2005/8/layout/venn1"/>
    <dgm:cxn modelId="{EDE16381-AC50-4E50-80F0-71322A3E5878}" type="presParOf" srcId="{9C3C02A0-B992-4311-A598-FEE43093B1A9}" destId="{BD414052-7B46-432B-9CF6-1659490B08CF}" srcOrd="1" destOrd="0" presId="urn:microsoft.com/office/officeart/2005/8/layout/venn1"/>
    <dgm:cxn modelId="{DCBDF72D-B994-4997-9210-D0BDB1EF27AF}" type="presParOf" srcId="{9C3C02A0-B992-4311-A598-FEE43093B1A9}" destId="{B64480E1-B8D5-4E64-85B5-D596CD72A55D}" srcOrd="2" destOrd="0" presId="urn:microsoft.com/office/officeart/2005/8/layout/venn1"/>
    <dgm:cxn modelId="{F65DE95D-436A-4582-9A58-6A0509CF565D}" type="presParOf" srcId="{9C3C02A0-B992-4311-A598-FEE43093B1A9}" destId="{2946E930-1BAA-418A-9106-DCF33AD5E0F3}" srcOrd="3" destOrd="0" presId="urn:microsoft.com/office/officeart/2005/8/layout/venn1"/>
    <dgm:cxn modelId="{77AA2351-DDAC-46CF-B015-079BC7729E39}" type="presParOf" srcId="{9C3C02A0-B992-4311-A598-FEE43093B1A9}" destId="{7857E657-DFF0-4BD8-917B-83953A00D2CE}" srcOrd="4" destOrd="0" presId="urn:microsoft.com/office/officeart/2005/8/layout/venn1"/>
    <dgm:cxn modelId="{B01B3D67-32C6-4A3D-A083-E9900DB72431}" type="presParOf" srcId="{9C3C02A0-B992-4311-A598-FEE43093B1A9}" destId="{9D2D4E2E-0E44-45D2-8778-61CA3C23C8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F5DB2B-6BB8-4BDD-8CB5-D97C46654711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it-IT"/>
        </a:p>
      </dgm:t>
    </dgm:pt>
    <dgm:pt modelId="{EE12858A-4E61-489E-903E-59569AB95D9A}">
      <dgm:prSet custT="1"/>
      <dgm:spPr/>
      <dgm:t>
        <a:bodyPr/>
        <a:lstStyle/>
        <a:p>
          <a:r>
            <a:rPr lang="it-IT" sz="2800" dirty="0" smtClean="0"/>
            <a:t>Organizzazione snella e aperta a tutti gli operatori</a:t>
          </a:r>
          <a:endParaRPr lang="it-IT" sz="2400" dirty="0"/>
        </a:p>
      </dgm:t>
    </dgm:pt>
    <dgm:pt modelId="{2157A600-F4F4-4BC2-B5A6-6C16BE7CC621}" type="parTrans" cxnId="{FA7BE219-8F3A-417B-92DE-DA950F301DEC}">
      <dgm:prSet/>
      <dgm:spPr/>
      <dgm:t>
        <a:bodyPr/>
        <a:lstStyle/>
        <a:p>
          <a:endParaRPr lang="it-IT"/>
        </a:p>
      </dgm:t>
    </dgm:pt>
    <dgm:pt modelId="{8B81D413-E537-4605-B8EC-555450EBC31F}" type="sibTrans" cxnId="{FA7BE219-8F3A-417B-92DE-DA950F301DEC}">
      <dgm:prSet/>
      <dgm:spPr/>
      <dgm:t>
        <a:bodyPr/>
        <a:lstStyle/>
        <a:p>
          <a:endParaRPr lang="it-IT"/>
        </a:p>
      </dgm:t>
    </dgm:pt>
    <dgm:pt modelId="{4E0280BA-2F10-40DB-8124-FDE238FE83EF}">
      <dgm:prSet custT="1"/>
      <dgm:spPr/>
      <dgm:t>
        <a:bodyPr/>
        <a:lstStyle/>
        <a:p>
          <a:r>
            <a:rPr lang="it-IT" sz="2000" dirty="0" smtClean="0"/>
            <a:t>Coordinate da Settore S3 con supporto di </a:t>
          </a:r>
          <a:r>
            <a:rPr lang="it-IT" sz="2000" dirty="0" err="1" smtClean="0"/>
            <a:t>CalabriaInnova</a:t>
          </a:r>
          <a:endParaRPr lang="it-IT" sz="2000" dirty="0" smtClean="0"/>
        </a:p>
      </dgm:t>
    </dgm:pt>
    <dgm:pt modelId="{DA0CEC08-72D0-4DE6-936C-D864E1733285}" type="parTrans" cxnId="{5962BE62-50AE-427A-A313-051A0566C8EF}">
      <dgm:prSet/>
      <dgm:spPr/>
      <dgm:t>
        <a:bodyPr/>
        <a:lstStyle/>
        <a:p>
          <a:endParaRPr lang="it-IT"/>
        </a:p>
      </dgm:t>
    </dgm:pt>
    <dgm:pt modelId="{0EFB3869-8BE6-468D-B28E-ADB7CC501704}" type="sibTrans" cxnId="{5962BE62-50AE-427A-A313-051A0566C8EF}">
      <dgm:prSet/>
      <dgm:spPr/>
      <dgm:t>
        <a:bodyPr/>
        <a:lstStyle/>
        <a:p>
          <a:endParaRPr lang="it-IT"/>
        </a:p>
      </dgm:t>
    </dgm:pt>
    <dgm:pt modelId="{73B60211-C39A-4475-A31D-9C3E645196B1}">
      <dgm:prSet custT="1"/>
      <dgm:spPr/>
      <dgm:t>
        <a:bodyPr/>
        <a:lstStyle/>
        <a:p>
          <a:r>
            <a:rPr lang="it-IT" sz="2000" dirty="0" smtClean="0"/>
            <a:t>«Piano di Lavoro» con Incontri plenari pubblici e Gruppi di lavoro - </a:t>
          </a:r>
          <a:r>
            <a:rPr lang="it-IT" sz="1600" dirty="0" smtClean="0"/>
            <a:t>seminari, consultazioni, elaborazione doc. (rilevazioni, analisi, proposte)</a:t>
          </a:r>
        </a:p>
      </dgm:t>
    </dgm:pt>
    <dgm:pt modelId="{5800BB08-0FD4-4C1E-83B6-5C1FB2785504}" type="parTrans" cxnId="{EF89E4BA-E069-4679-B828-4CC8EC60AAE9}">
      <dgm:prSet/>
      <dgm:spPr/>
      <dgm:t>
        <a:bodyPr/>
        <a:lstStyle/>
        <a:p>
          <a:endParaRPr lang="it-IT"/>
        </a:p>
      </dgm:t>
    </dgm:pt>
    <dgm:pt modelId="{4591809D-DC44-4372-868F-463F0AA76083}" type="sibTrans" cxnId="{EF89E4BA-E069-4679-B828-4CC8EC60AAE9}">
      <dgm:prSet/>
      <dgm:spPr/>
      <dgm:t>
        <a:bodyPr/>
        <a:lstStyle/>
        <a:p>
          <a:endParaRPr lang="it-IT"/>
        </a:p>
      </dgm:t>
    </dgm:pt>
    <dgm:pt modelId="{AA7B3366-BA51-496F-877E-7C2B24DB9EC0}">
      <dgm:prSet custT="1"/>
      <dgm:spPr/>
      <dgm:t>
        <a:bodyPr/>
        <a:lstStyle/>
        <a:p>
          <a:r>
            <a:rPr lang="it-IT" sz="2800" dirty="0" smtClean="0"/>
            <a:t>Comunità operatori Aree S3</a:t>
          </a:r>
          <a:endParaRPr lang="it-IT" sz="2800" dirty="0"/>
        </a:p>
      </dgm:t>
    </dgm:pt>
    <dgm:pt modelId="{9399449C-AEE3-4D5E-95EC-D0949ED5222C}" type="parTrans" cxnId="{3EAE654D-6592-4538-9271-F1AADE5A7E26}">
      <dgm:prSet/>
      <dgm:spPr/>
      <dgm:t>
        <a:bodyPr/>
        <a:lstStyle/>
        <a:p>
          <a:endParaRPr lang="it-IT"/>
        </a:p>
      </dgm:t>
    </dgm:pt>
    <dgm:pt modelId="{3AA23930-4BD6-4CB7-80F6-E49454E3F013}" type="sibTrans" cxnId="{3EAE654D-6592-4538-9271-F1AADE5A7E26}">
      <dgm:prSet/>
      <dgm:spPr/>
      <dgm:t>
        <a:bodyPr/>
        <a:lstStyle/>
        <a:p>
          <a:endParaRPr lang="it-IT"/>
        </a:p>
      </dgm:t>
    </dgm:pt>
    <dgm:pt modelId="{C6B6DBD2-7B1F-4DC6-BC7E-C62450BE66E7}">
      <dgm:prSet custT="1"/>
      <dgm:spPr/>
      <dgm:t>
        <a:bodyPr/>
        <a:lstStyle/>
        <a:p>
          <a:r>
            <a:rPr lang="it-IT" sz="2000" dirty="0" smtClean="0"/>
            <a:t>Rafforzare cooperazione fra gli operatori di una filiera, ambito prioritario per la S3</a:t>
          </a:r>
          <a:endParaRPr lang="it-IT" sz="2000" dirty="0"/>
        </a:p>
      </dgm:t>
    </dgm:pt>
    <dgm:pt modelId="{99194993-680D-49D7-9521-9C8C83E68240}" type="parTrans" cxnId="{7E7FF502-2800-495F-A3F5-6D7A45C64EAE}">
      <dgm:prSet/>
      <dgm:spPr/>
      <dgm:t>
        <a:bodyPr/>
        <a:lstStyle/>
        <a:p>
          <a:endParaRPr lang="it-IT"/>
        </a:p>
      </dgm:t>
    </dgm:pt>
    <dgm:pt modelId="{FA6CC0E9-41D4-4C7A-A3FC-952E49645FDD}" type="sibTrans" cxnId="{7E7FF502-2800-495F-A3F5-6D7A45C64EAE}">
      <dgm:prSet/>
      <dgm:spPr/>
      <dgm:t>
        <a:bodyPr/>
        <a:lstStyle/>
        <a:p>
          <a:endParaRPr lang="it-IT"/>
        </a:p>
      </dgm:t>
    </dgm:pt>
    <dgm:pt modelId="{0FB8FA38-5C95-446D-B832-FE404145D377}">
      <dgm:prSet custT="1"/>
      <dgm:spPr/>
      <dgm:t>
        <a:bodyPr/>
        <a:lstStyle/>
        <a:p>
          <a:r>
            <a:rPr lang="it-IT" sz="2000" dirty="0" smtClean="0"/>
            <a:t>Elaborare e condividere priorità e percorsi di innovazione tecnologica a livello di filiere S3, in chiave interdisciplinare</a:t>
          </a:r>
          <a:endParaRPr lang="it-IT" sz="2000" dirty="0"/>
        </a:p>
      </dgm:t>
    </dgm:pt>
    <dgm:pt modelId="{EE98E8C5-5B30-4E1F-BF63-DC53887683FA}" type="parTrans" cxnId="{07991C51-9621-429D-9084-773A4721136F}">
      <dgm:prSet/>
      <dgm:spPr/>
      <dgm:t>
        <a:bodyPr/>
        <a:lstStyle/>
        <a:p>
          <a:endParaRPr lang="it-IT"/>
        </a:p>
      </dgm:t>
    </dgm:pt>
    <dgm:pt modelId="{718193AD-41CC-44ED-B068-F9E5B3344CF8}" type="sibTrans" cxnId="{07991C51-9621-429D-9084-773A4721136F}">
      <dgm:prSet/>
      <dgm:spPr/>
      <dgm:t>
        <a:bodyPr/>
        <a:lstStyle/>
        <a:p>
          <a:endParaRPr lang="it-IT"/>
        </a:p>
      </dgm:t>
    </dgm:pt>
    <dgm:pt modelId="{D82E359F-EA7E-4A62-A8A4-81777B0C3880}">
      <dgm:prSet custT="1"/>
      <dgm:spPr/>
      <dgm:t>
        <a:bodyPr/>
        <a:lstStyle/>
        <a:p>
          <a:r>
            <a:rPr lang="it-IT" sz="2000" dirty="0" smtClean="0"/>
            <a:t>Elaborare proposte</a:t>
          </a:r>
          <a:endParaRPr lang="it-IT" sz="2000" dirty="0"/>
        </a:p>
      </dgm:t>
    </dgm:pt>
    <dgm:pt modelId="{44CEE0EC-E644-4068-9081-26F277DE1339}" type="parTrans" cxnId="{CBB06294-6469-4D8D-9A87-85B9E573F9E4}">
      <dgm:prSet/>
      <dgm:spPr/>
      <dgm:t>
        <a:bodyPr/>
        <a:lstStyle/>
        <a:p>
          <a:endParaRPr lang="it-IT"/>
        </a:p>
      </dgm:t>
    </dgm:pt>
    <dgm:pt modelId="{DD791219-5065-4250-8BEF-B6B5A2BAA9DE}" type="sibTrans" cxnId="{CBB06294-6469-4D8D-9A87-85B9E573F9E4}">
      <dgm:prSet/>
      <dgm:spPr/>
      <dgm:t>
        <a:bodyPr/>
        <a:lstStyle/>
        <a:p>
          <a:endParaRPr lang="it-IT"/>
        </a:p>
      </dgm:t>
    </dgm:pt>
    <dgm:pt modelId="{E611A48C-D95A-4713-8412-89FB09BA60CD}">
      <dgm:prSet custT="1"/>
      <dgm:spPr/>
      <dgm:t>
        <a:bodyPr/>
        <a:lstStyle/>
        <a:p>
          <a:r>
            <a:rPr lang="it-IT" sz="2000" dirty="0" smtClean="0"/>
            <a:t>Trasferire e diffondere risultati e buone pratiche nei propri settori</a:t>
          </a:r>
          <a:endParaRPr lang="it-IT" sz="2000" dirty="0"/>
        </a:p>
      </dgm:t>
    </dgm:pt>
    <dgm:pt modelId="{F14EAB97-4615-4E76-924A-34BF547C0D8A}" type="parTrans" cxnId="{47F5041D-6844-4CD2-8FED-23BD54E544D9}">
      <dgm:prSet/>
      <dgm:spPr/>
      <dgm:t>
        <a:bodyPr/>
        <a:lstStyle/>
        <a:p>
          <a:endParaRPr lang="it-IT"/>
        </a:p>
      </dgm:t>
    </dgm:pt>
    <dgm:pt modelId="{8C7725AB-4E22-4959-91F5-7B401F963EC0}" type="sibTrans" cxnId="{47F5041D-6844-4CD2-8FED-23BD54E544D9}">
      <dgm:prSet/>
      <dgm:spPr/>
      <dgm:t>
        <a:bodyPr/>
        <a:lstStyle/>
        <a:p>
          <a:endParaRPr lang="it-IT"/>
        </a:p>
      </dgm:t>
    </dgm:pt>
    <dgm:pt modelId="{3F7EF68B-7D0E-E74C-A015-4186BADFFD9B}">
      <dgm:prSet custT="1"/>
      <dgm:spPr/>
      <dgm:t>
        <a:bodyPr/>
        <a:lstStyle/>
        <a:p>
          <a:r>
            <a:rPr lang="it-IT" sz="2000" dirty="0" smtClean="0"/>
            <a:t>Alimentare, condividere e validare i risultati del lavoro di analisi del contesto, del monitoraggio e della valutazione;</a:t>
          </a:r>
          <a:endParaRPr lang="it-IT" sz="2000" dirty="0"/>
        </a:p>
      </dgm:t>
    </dgm:pt>
    <dgm:pt modelId="{33CDE1FF-FF65-ED41-BE23-6D030F402C66}" type="parTrans" cxnId="{9AC37EB1-2625-9344-8EDD-3DFA921BDD1E}">
      <dgm:prSet/>
      <dgm:spPr/>
      <dgm:t>
        <a:bodyPr/>
        <a:lstStyle/>
        <a:p>
          <a:endParaRPr lang="it-IT"/>
        </a:p>
      </dgm:t>
    </dgm:pt>
    <dgm:pt modelId="{B9F649C9-C770-4345-9F50-5A6F1E7AFA7C}" type="sibTrans" cxnId="{9AC37EB1-2625-9344-8EDD-3DFA921BDD1E}">
      <dgm:prSet/>
      <dgm:spPr/>
      <dgm:t>
        <a:bodyPr/>
        <a:lstStyle/>
        <a:p>
          <a:endParaRPr lang="it-IT"/>
        </a:p>
      </dgm:t>
    </dgm:pt>
    <dgm:pt modelId="{9C97EB00-7CEC-41A7-BC8B-5E6065B9B46F}" type="pres">
      <dgm:prSet presAssocID="{ACF5DB2B-6BB8-4BDD-8CB5-D97C466547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4C2FDB-7013-41BC-BC95-DB58C831CC9C}" type="pres">
      <dgm:prSet presAssocID="{AA7B3366-BA51-496F-877E-7C2B24DB9EC0}" presName="parentText" presStyleLbl="node1" presStyleIdx="0" presStyleCnt="2" custScaleY="58265" custLinFactNeighborX="-2043" custLinFactNeighborY="-150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A1E2B8-63B7-4DD9-B2C6-9B925670C3F6}" type="pres">
      <dgm:prSet presAssocID="{AA7B3366-BA51-496F-877E-7C2B24DB9E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EB6B22-9A35-42A2-82CA-34C42F829792}" type="pres">
      <dgm:prSet presAssocID="{EE12858A-4E61-489E-903E-59569AB95D9A}" presName="parentText" presStyleLbl="node1" presStyleIdx="1" presStyleCnt="2" custScaleY="497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D0472C-7318-4E46-8953-C4DD1ED15D11}" type="pres">
      <dgm:prSet presAssocID="{EE12858A-4E61-489E-903E-59569AB95D9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89E4BA-E069-4679-B828-4CC8EC60AAE9}" srcId="{EE12858A-4E61-489E-903E-59569AB95D9A}" destId="{73B60211-C39A-4475-A31D-9C3E645196B1}" srcOrd="1" destOrd="0" parTransId="{5800BB08-0FD4-4C1E-83B6-5C1FB2785504}" sibTransId="{4591809D-DC44-4372-868F-463F0AA76083}"/>
    <dgm:cxn modelId="{5962BE62-50AE-427A-A313-051A0566C8EF}" srcId="{EE12858A-4E61-489E-903E-59569AB95D9A}" destId="{4E0280BA-2F10-40DB-8124-FDE238FE83EF}" srcOrd="0" destOrd="0" parTransId="{DA0CEC08-72D0-4DE6-936C-D864E1733285}" sibTransId="{0EFB3869-8BE6-468D-B28E-ADB7CC501704}"/>
    <dgm:cxn modelId="{FA7BE219-8F3A-417B-92DE-DA950F301DEC}" srcId="{ACF5DB2B-6BB8-4BDD-8CB5-D97C46654711}" destId="{EE12858A-4E61-489E-903E-59569AB95D9A}" srcOrd="1" destOrd="0" parTransId="{2157A600-F4F4-4BC2-B5A6-6C16BE7CC621}" sibTransId="{8B81D413-E537-4605-B8EC-555450EBC31F}"/>
    <dgm:cxn modelId="{7E7FF502-2800-495F-A3F5-6D7A45C64EAE}" srcId="{AA7B3366-BA51-496F-877E-7C2B24DB9EC0}" destId="{C6B6DBD2-7B1F-4DC6-BC7E-C62450BE66E7}" srcOrd="0" destOrd="0" parTransId="{99194993-680D-49D7-9521-9C8C83E68240}" sibTransId="{FA6CC0E9-41D4-4C7A-A3FC-952E49645FDD}"/>
    <dgm:cxn modelId="{B1DAC09D-BCA9-461C-A880-9891BFEDE93E}" type="presOf" srcId="{ACF5DB2B-6BB8-4BDD-8CB5-D97C46654711}" destId="{9C97EB00-7CEC-41A7-BC8B-5E6065B9B46F}" srcOrd="0" destOrd="0" presId="urn:microsoft.com/office/officeart/2005/8/layout/vList2"/>
    <dgm:cxn modelId="{47F5041D-6844-4CD2-8FED-23BD54E544D9}" srcId="{AA7B3366-BA51-496F-877E-7C2B24DB9EC0}" destId="{E611A48C-D95A-4713-8412-89FB09BA60CD}" srcOrd="4" destOrd="0" parTransId="{F14EAB97-4615-4E76-924A-34BF547C0D8A}" sibTransId="{8C7725AB-4E22-4959-91F5-7B401F963EC0}"/>
    <dgm:cxn modelId="{B4FD84B5-92DB-4BAB-8D84-2501CF1C6CBB}" type="presOf" srcId="{C6B6DBD2-7B1F-4DC6-BC7E-C62450BE66E7}" destId="{A9A1E2B8-63B7-4DD9-B2C6-9B925670C3F6}" srcOrd="0" destOrd="0" presId="urn:microsoft.com/office/officeart/2005/8/layout/vList2"/>
    <dgm:cxn modelId="{D8F60950-CC46-4121-8FC3-D051DC1C7922}" type="presOf" srcId="{0FB8FA38-5C95-446D-B832-FE404145D377}" destId="{A9A1E2B8-63B7-4DD9-B2C6-9B925670C3F6}" srcOrd="0" destOrd="1" presId="urn:microsoft.com/office/officeart/2005/8/layout/vList2"/>
    <dgm:cxn modelId="{99279ABF-8515-EF4D-AEFF-AA6F8732150C}" type="presOf" srcId="{3F7EF68B-7D0E-E74C-A015-4186BADFFD9B}" destId="{A9A1E2B8-63B7-4DD9-B2C6-9B925670C3F6}" srcOrd="0" destOrd="2" presId="urn:microsoft.com/office/officeart/2005/8/layout/vList2"/>
    <dgm:cxn modelId="{CBB06294-6469-4D8D-9A87-85B9E573F9E4}" srcId="{AA7B3366-BA51-496F-877E-7C2B24DB9EC0}" destId="{D82E359F-EA7E-4A62-A8A4-81777B0C3880}" srcOrd="3" destOrd="0" parTransId="{44CEE0EC-E644-4068-9081-26F277DE1339}" sibTransId="{DD791219-5065-4250-8BEF-B6B5A2BAA9DE}"/>
    <dgm:cxn modelId="{07991C51-9621-429D-9084-773A4721136F}" srcId="{AA7B3366-BA51-496F-877E-7C2B24DB9EC0}" destId="{0FB8FA38-5C95-446D-B832-FE404145D377}" srcOrd="1" destOrd="0" parTransId="{EE98E8C5-5B30-4E1F-BF63-DC53887683FA}" sibTransId="{718193AD-41CC-44ED-B068-F9E5B3344CF8}"/>
    <dgm:cxn modelId="{5FBF0116-7CC4-469D-8081-0A972BF96C22}" type="presOf" srcId="{D82E359F-EA7E-4A62-A8A4-81777B0C3880}" destId="{A9A1E2B8-63B7-4DD9-B2C6-9B925670C3F6}" srcOrd="0" destOrd="3" presId="urn:microsoft.com/office/officeart/2005/8/layout/vList2"/>
    <dgm:cxn modelId="{445E8B01-5047-4757-9869-4D1054E77D2F}" type="presOf" srcId="{4E0280BA-2F10-40DB-8124-FDE238FE83EF}" destId="{97D0472C-7318-4E46-8953-C4DD1ED15D11}" srcOrd="0" destOrd="0" presId="urn:microsoft.com/office/officeart/2005/8/layout/vList2"/>
    <dgm:cxn modelId="{44ADB39B-C94F-498B-B696-6D511280F01A}" type="presOf" srcId="{EE12858A-4E61-489E-903E-59569AB95D9A}" destId="{3FEB6B22-9A35-42A2-82CA-34C42F829792}" srcOrd="0" destOrd="0" presId="urn:microsoft.com/office/officeart/2005/8/layout/vList2"/>
    <dgm:cxn modelId="{3EAE654D-6592-4538-9271-F1AADE5A7E26}" srcId="{ACF5DB2B-6BB8-4BDD-8CB5-D97C46654711}" destId="{AA7B3366-BA51-496F-877E-7C2B24DB9EC0}" srcOrd="0" destOrd="0" parTransId="{9399449C-AEE3-4D5E-95EC-D0949ED5222C}" sibTransId="{3AA23930-4BD6-4CB7-80F6-E49454E3F013}"/>
    <dgm:cxn modelId="{9AC37EB1-2625-9344-8EDD-3DFA921BDD1E}" srcId="{AA7B3366-BA51-496F-877E-7C2B24DB9EC0}" destId="{3F7EF68B-7D0E-E74C-A015-4186BADFFD9B}" srcOrd="2" destOrd="0" parTransId="{33CDE1FF-FF65-ED41-BE23-6D030F402C66}" sibTransId="{B9F649C9-C770-4345-9F50-5A6F1E7AFA7C}"/>
    <dgm:cxn modelId="{3D0FBC96-D817-4467-BC8A-FEF7FFCED554}" type="presOf" srcId="{E611A48C-D95A-4713-8412-89FB09BA60CD}" destId="{A9A1E2B8-63B7-4DD9-B2C6-9B925670C3F6}" srcOrd="0" destOrd="4" presId="urn:microsoft.com/office/officeart/2005/8/layout/vList2"/>
    <dgm:cxn modelId="{84F08E47-FA19-419D-B334-FACFFFD69371}" type="presOf" srcId="{AA7B3366-BA51-496F-877E-7C2B24DB9EC0}" destId="{D94C2FDB-7013-41BC-BC95-DB58C831CC9C}" srcOrd="0" destOrd="0" presId="urn:microsoft.com/office/officeart/2005/8/layout/vList2"/>
    <dgm:cxn modelId="{0359E24C-F98F-4E04-A9AD-783385BD3104}" type="presOf" srcId="{73B60211-C39A-4475-A31D-9C3E645196B1}" destId="{97D0472C-7318-4E46-8953-C4DD1ED15D11}" srcOrd="0" destOrd="1" presId="urn:microsoft.com/office/officeart/2005/8/layout/vList2"/>
    <dgm:cxn modelId="{58F83340-29CA-48F2-AF32-61F676C7E5B3}" type="presParOf" srcId="{9C97EB00-7CEC-41A7-BC8B-5E6065B9B46F}" destId="{D94C2FDB-7013-41BC-BC95-DB58C831CC9C}" srcOrd="0" destOrd="0" presId="urn:microsoft.com/office/officeart/2005/8/layout/vList2"/>
    <dgm:cxn modelId="{8242EEBB-3E16-4C63-AB84-B8A4485E91AF}" type="presParOf" srcId="{9C97EB00-7CEC-41A7-BC8B-5E6065B9B46F}" destId="{A9A1E2B8-63B7-4DD9-B2C6-9B925670C3F6}" srcOrd="1" destOrd="0" presId="urn:microsoft.com/office/officeart/2005/8/layout/vList2"/>
    <dgm:cxn modelId="{DE85D2ED-4C3C-434E-9B5E-EF6F4A384337}" type="presParOf" srcId="{9C97EB00-7CEC-41A7-BC8B-5E6065B9B46F}" destId="{3FEB6B22-9A35-42A2-82CA-34C42F829792}" srcOrd="2" destOrd="0" presId="urn:microsoft.com/office/officeart/2005/8/layout/vList2"/>
    <dgm:cxn modelId="{6110BCF1-C33C-4372-8B0E-586BFEBA0C3F}" type="presParOf" srcId="{9C97EB00-7CEC-41A7-BC8B-5E6065B9B46F}" destId="{97D0472C-7318-4E46-8953-C4DD1ED15D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accent2">
            <a:shade val="80000"/>
            <a:alpha val="50000"/>
            <a:hueOff val="330035"/>
            <a:satOff val="-4316"/>
            <a:lumOff val="157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56126" y="156117"/>
          <a:ext cx="257176" cy="257176"/>
        </a:xfrm>
        <a:prstGeom prst="ellipse">
          <a:avLst/>
        </a:prstGeom>
        <a:solidFill>
          <a:schemeClr val="accent2">
            <a:shade val="80000"/>
            <a:alpha val="50000"/>
            <a:hueOff val="660070"/>
            <a:satOff val="-8631"/>
            <a:lumOff val="315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80343" y="222554"/>
        <a:ext cx="154305" cy="1414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5740" y="33765"/>
          <a:ext cx="436469" cy="436469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5276" y="6582"/>
          <a:ext cx="2328723" cy="43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Dimostrazione e validazione risultati ricerca (1.1.5)  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335276" y="6582"/>
        <a:ext cx="2328723" cy="4364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5674" y="33889"/>
          <a:ext cx="436220" cy="43622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5084" y="67779"/>
          <a:ext cx="2327394" cy="43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Progetti significativi di R&amp;I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Agende ricerca Poli e DT (1.1.4 e 1.2.2)</a:t>
          </a:r>
        </a:p>
      </dsp:txBody>
      <dsp:txXfrm>
        <a:off x="335084" y="67779"/>
        <a:ext cx="2327394" cy="4362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5740" y="33765"/>
          <a:ext cx="436469" cy="436469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5276" y="6582"/>
          <a:ext cx="2328723" cy="43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Rilevazione e sostegno esigenze innovazione PMI (1.1.2)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335276" y="6582"/>
        <a:ext cx="2328723" cy="4364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22196" y="56995"/>
          <a:ext cx="460814" cy="46081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53977" y="28296"/>
          <a:ext cx="2458614" cy="460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Strumenti finanziari  per R&amp;S e investimenti produttivi (3.6.1)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353977" y="28296"/>
        <a:ext cx="2458614" cy="4608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5740" y="33765"/>
          <a:ext cx="436469" cy="436469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5276" y="6582"/>
          <a:ext cx="2328723" cy="43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per investimenti e servizi reali per le PMI (3.1.1)</a:t>
          </a:r>
        </a:p>
      </dsp:txBody>
      <dsp:txXfrm>
        <a:off x="335276" y="6582"/>
        <a:ext cx="2328723" cy="4364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6789" y="48355"/>
          <a:ext cx="407289" cy="407289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0434" y="56778"/>
          <a:ext cx="2173037" cy="40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Living </a:t>
          </a:r>
          <a:r>
            <a:rPr lang="it-IT" sz="1500" b="1" kern="1200" dirty="0" err="1" smtClean="0">
              <a:latin typeface="Calibri" panose="020F0502020204030204" pitchFamily="34" charset="0"/>
            </a:rPr>
            <a:t>Labs</a:t>
          </a:r>
          <a:r>
            <a:rPr lang="it-IT" sz="1500" b="1" kern="1200" dirty="0" smtClean="0">
              <a:latin typeface="Calibri" panose="020F0502020204030204" pitchFamily="34" charset="0"/>
            </a:rPr>
            <a:t> (1.3.2)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310434" y="56778"/>
        <a:ext cx="2173037" cy="4072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897" y="48554"/>
          <a:ext cx="406891" cy="406891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2556" y="56968"/>
          <a:ext cx="2170915" cy="40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err="1" smtClean="0">
              <a:latin typeface="Calibri" panose="020F0502020204030204" pitchFamily="34" charset="0"/>
            </a:rPr>
            <a:t>Procurement</a:t>
          </a:r>
          <a:r>
            <a:rPr lang="it-IT" sz="1500" b="1" kern="1200" dirty="0" smtClean="0">
              <a:latin typeface="Calibri" panose="020F0502020204030204" pitchFamily="34" charset="0"/>
            </a:rPr>
            <a:t> </a:t>
          </a:r>
          <a:r>
            <a:rPr lang="it-IT" sz="1500" b="1" kern="1200" dirty="0" err="1" smtClean="0">
              <a:latin typeface="Calibri" panose="020F0502020204030204" pitchFamily="34" charset="0"/>
            </a:rPr>
            <a:t>precommerciale</a:t>
          </a:r>
          <a:r>
            <a:rPr lang="it-IT" sz="1500" b="1" kern="1200" dirty="0" smtClean="0">
              <a:latin typeface="Calibri" panose="020F0502020204030204" pitchFamily="34" charset="0"/>
            </a:rPr>
            <a:t> (1.3.1)</a:t>
          </a:r>
        </a:p>
      </dsp:txBody>
      <dsp:txXfrm>
        <a:off x="312556" y="56968"/>
        <a:ext cx="2170915" cy="4068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897" y="48554"/>
          <a:ext cx="406891" cy="406891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2556" y="56968"/>
          <a:ext cx="2170915" cy="40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Servizi ad alta intensità di conoscenza per la PA (1.3.3)</a:t>
          </a:r>
        </a:p>
      </dsp:txBody>
      <dsp:txXfrm>
        <a:off x="312556" y="56968"/>
        <a:ext cx="2170915" cy="4068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29148" y="67103"/>
          <a:ext cx="436896" cy="43689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3000" y="67103"/>
          <a:ext cx="2331000" cy="436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H2020 - (1.2.1)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333000" y="67103"/>
        <a:ext cx="2331000" cy="4368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98960" y="0"/>
          <a:ext cx="454812" cy="454812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49366" y="0"/>
          <a:ext cx="2426591" cy="4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Progetti promozione infrastrutture chiave R&amp;S (1.5.1)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349366" y="0"/>
        <a:ext cx="2426591" cy="454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56126" y="156117"/>
          <a:ext cx="257176" cy="257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80343" y="222554"/>
        <a:ext cx="154305" cy="1414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44014" y="0"/>
          <a:ext cx="436824" cy="436824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5549" y="72010"/>
          <a:ext cx="2330618" cy="43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Attrazione di imprese esterne (3.1.3)</a:t>
          </a:r>
        </a:p>
      </dsp:txBody>
      <dsp:txXfrm>
        <a:off x="335549" y="72010"/>
        <a:ext cx="2330618" cy="4368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0835" y="61899"/>
          <a:ext cx="380257" cy="380257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2097" y="69762"/>
          <a:ext cx="2028814" cy="38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Programmi </a:t>
          </a:r>
          <a:r>
            <a:rPr lang="it-IT" sz="1500" b="1" kern="1200" dirty="0" err="1" smtClean="0">
              <a:latin typeface="Calibri" panose="020F0502020204030204" pitchFamily="34" charset="0"/>
            </a:rPr>
            <a:t>pre</a:t>
          </a:r>
          <a:r>
            <a:rPr lang="it-IT" sz="1500" b="1" kern="1200" dirty="0" smtClean="0">
              <a:latin typeface="Calibri" panose="020F0502020204030204" pitchFamily="34" charset="0"/>
            </a:rPr>
            <a:t>-incubazione (1.4.1)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292097" y="69762"/>
        <a:ext cx="2028814" cy="3802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63464" y="186512"/>
          <a:ext cx="449021" cy="47165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89096" y="241949"/>
          <a:ext cx="2007974" cy="3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per start-up e spin-off da ricerca (1.4.1)</a:t>
          </a:r>
        </a:p>
      </dsp:txBody>
      <dsp:txXfrm>
        <a:off x="289096" y="241949"/>
        <a:ext cx="2007974" cy="37635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1224" y="58712"/>
          <a:ext cx="381725" cy="381725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3224" y="45562"/>
          <a:ext cx="2036642" cy="38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Fondo </a:t>
          </a:r>
          <a:r>
            <a:rPr lang="it-IT" sz="1500" b="1" kern="1200" dirty="0" err="1" smtClean="0">
              <a:latin typeface="Calibri" panose="020F0502020204030204" pitchFamily="34" charset="0"/>
            </a:rPr>
            <a:t>early</a:t>
          </a:r>
          <a:r>
            <a:rPr lang="it-IT" sz="1500" b="1" kern="1200" dirty="0" smtClean="0">
              <a:latin typeface="Calibri" panose="020F0502020204030204" pitchFamily="34" charset="0"/>
            </a:rPr>
            <a:t> stage e first stage(3.6.4)</a:t>
          </a:r>
        </a:p>
      </dsp:txBody>
      <dsp:txXfrm>
        <a:off x="293224" y="45562"/>
        <a:ext cx="2036642" cy="38172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1224" y="58712"/>
          <a:ext cx="381725" cy="381725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3224" y="45562"/>
          <a:ext cx="2036642" cy="38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Potenziamento incuba-tori accademici e </a:t>
          </a:r>
          <a:r>
            <a:rPr lang="it-IT" sz="1500" b="1" kern="1200" dirty="0" err="1" smtClean="0">
              <a:latin typeface="Calibri" panose="020F0502020204030204" pitchFamily="34" charset="0"/>
            </a:rPr>
            <a:t>FabLab</a:t>
          </a:r>
          <a:r>
            <a:rPr lang="it-IT" sz="1500" b="1" kern="1200" dirty="0" smtClean="0">
              <a:latin typeface="Calibri" panose="020F0502020204030204" pitchFamily="34" charset="0"/>
            </a:rPr>
            <a:t> (8.1.7)</a:t>
          </a:r>
        </a:p>
      </dsp:txBody>
      <dsp:txXfrm>
        <a:off x="293224" y="45562"/>
        <a:ext cx="2036642" cy="38172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0" y="0"/>
          <a:ext cx="436517" cy="436517"/>
        </a:xfrm>
        <a:prstGeom prst="ellipse">
          <a:avLst/>
        </a:prstGeom>
        <a:solidFill>
          <a:srgbClr val="D08030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88038" y="0"/>
          <a:ext cx="2328982" cy="436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mobilità </a:t>
          </a:r>
          <a:r>
            <a:rPr lang="it-IT" sz="1500" b="1" kern="1200" dirty="0" err="1" smtClean="0">
              <a:latin typeface="Calibri" panose="020F0502020204030204" pitchFamily="34" charset="0"/>
            </a:rPr>
            <a:t>naz</a:t>
          </a:r>
          <a:r>
            <a:rPr lang="it-IT" sz="1500" b="1" kern="1200" dirty="0" smtClean="0">
              <a:latin typeface="Calibri" panose="020F0502020204030204" pitchFamily="34" charset="0"/>
            </a:rPr>
            <a:t>/</a:t>
          </a:r>
          <a:r>
            <a:rPr lang="it-IT" sz="1500" b="1" kern="1200" dirty="0" err="1" smtClean="0">
              <a:latin typeface="Calibri" panose="020F0502020204030204" pitchFamily="34" charset="0"/>
            </a:rPr>
            <a:t>intern</a:t>
          </a:r>
          <a:r>
            <a:rPr lang="it-IT" sz="1500" b="1" kern="1200" dirty="0" smtClean="0">
              <a:latin typeface="Calibri" panose="020F0502020204030204" pitchFamily="34" charset="0"/>
            </a:rPr>
            <a:t> giovani laureati e ricercatori (10.5.11 e 10.5.12)</a:t>
          </a:r>
        </a:p>
      </dsp:txBody>
      <dsp:txXfrm>
        <a:off x="288038" y="0"/>
        <a:ext cx="2328982" cy="43651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45569"/>
          <a:ext cx="411269" cy="411269"/>
        </a:xfrm>
        <a:prstGeom prst="ellipse">
          <a:avLst/>
        </a:prstGeom>
        <a:solidFill>
          <a:srgbClr val="D08030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919" y="31401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Dottorati ricerca industriali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Alto apprendistato (10.5.6 – 10.5.12)</a:t>
          </a:r>
        </a:p>
      </dsp:txBody>
      <dsp:txXfrm>
        <a:off x="315919" y="31401"/>
        <a:ext cx="2194275" cy="41126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45569"/>
          <a:ext cx="411269" cy="411269"/>
        </a:xfrm>
        <a:prstGeom prst="ellipse">
          <a:avLst/>
        </a:prstGeom>
        <a:solidFill>
          <a:srgbClr val="D08030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919" y="31401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 assunzione  giovani  ricercatori (8.1.1-8.1.4-8.1.5-8.1.7)</a:t>
          </a:r>
        </a:p>
      </dsp:txBody>
      <dsp:txXfrm>
        <a:off x="315919" y="31401"/>
        <a:ext cx="2194275" cy="41126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5740" y="33765"/>
          <a:ext cx="436469" cy="436469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5276" y="6582"/>
          <a:ext cx="2328723" cy="436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Strumenti negoziali per attrazione imprese esterne (3.1.3)</a:t>
          </a:r>
          <a:endParaRPr lang="it-IT" sz="1500" b="0" kern="1200" dirty="0" smtClean="0">
            <a:latin typeface="Calibri" panose="020F0502020204030204" pitchFamily="34" charset="0"/>
          </a:endParaRPr>
        </a:p>
      </dsp:txBody>
      <dsp:txXfrm>
        <a:off x="335276" y="6582"/>
        <a:ext cx="2328723" cy="436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56126" y="171450"/>
          <a:ext cx="257176" cy="2571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80343" y="237887"/>
        <a:ext cx="154305" cy="1414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2E2B7-B466-4BEB-A627-8EBEFCDE05A1}">
      <dsp:nvSpPr>
        <dsp:cNvPr id="0" name=""/>
        <dsp:cNvSpPr/>
      </dsp:nvSpPr>
      <dsp:spPr>
        <a:xfrm>
          <a:off x="0" y="3269507"/>
          <a:ext cx="7886700" cy="10731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Rendicontazione semplificata</a:t>
          </a:r>
        </a:p>
      </dsp:txBody>
      <dsp:txXfrm>
        <a:off x="0" y="3269507"/>
        <a:ext cx="7886700" cy="579487"/>
      </dsp:txXfrm>
    </dsp:sp>
    <dsp:sp modelId="{2530D422-C679-46D0-9388-297D94D739F9}">
      <dsp:nvSpPr>
        <dsp:cNvPr id="0" name=""/>
        <dsp:cNvSpPr/>
      </dsp:nvSpPr>
      <dsp:spPr>
        <a:xfrm>
          <a:off x="0" y="3827532"/>
          <a:ext cx="7886700" cy="4936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Semplificazioni anche a livello regionale (costi standard)</a:t>
          </a:r>
        </a:p>
      </dsp:txBody>
      <dsp:txXfrm>
        <a:off x="0" y="3827532"/>
        <a:ext cx="7886700" cy="493637"/>
      </dsp:txXfrm>
    </dsp:sp>
    <dsp:sp modelId="{E8E1DB3D-BC31-4BDE-9A38-C32D51E24A01}">
      <dsp:nvSpPr>
        <dsp:cNvPr id="0" name=""/>
        <dsp:cNvSpPr/>
      </dsp:nvSpPr>
      <dsp:spPr>
        <a:xfrm rot="10800000">
          <a:off x="0" y="1635137"/>
          <a:ext cx="7886700" cy="1650466"/>
        </a:xfrm>
        <a:prstGeom prst="upArrowCallout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Criteri selezione POR allineati con H2020</a:t>
          </a:r>
        </a:p>
      </dsp:txBody>
      <dsp:txXfrm rot="-10800000">
        <a:off x="0" y="1635137"/>
        <a:ext cx="7886700" cy="579313"/>
      </dsp:txXfrm>
    </dsp:sp>
    <dsp:sp modelId="{765425DA-20E9-47D7-B036-874DB31A070F}">
      <dsp:nvSpPr>
        <dsp:cNvPr id="0" name=""/>
        <dsp:cNvSpPr/>
      </dsp:nvSpPr>
      <dsp:spPr>
        <a:xfrm>
          <a:off x="0" y="2214451"/>
          <a:ext cx="7886700" cy="493489"/>
        </a:xfrm>
        <a:prstGeom prst="rect">
          <a:avLst/>
        </a:prstGeom>
        <a:solidFill>
          <a:schemeClr val="accent4">
            <a:tint val="40000"/>
            <a:alpha val="90000"/>
            <a:hueOff val="357001"/>
            <a:satOff val="-6043"/>
            <a:lumOff val="16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57001"/>
              <a:satOff val="-6043"/>
              <a:lumOff val="1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Matching</a:t>
          </a:r>
          <a:r>
            <a:rPr lang="it-IT" sz="2000" kern="1200" dirty="0" smtClean="0"/>
            <a:t> esplicito con i criteri H2020 di impatto,  eccellenza, efficienza</a:t>
          </a:r>
        </a:p>
      </dsp:txBody>
      <dsp:txXfrm>
        <a:off x="0" y="2214451"/>
        <a:ext cx="7886700" cy="493489"/>
      </dsp:txXfrm>
    </dsp:sp>
    <dsp:sp modelId="{E6FBFA7E-2AA6-4B3C-9E2D-785930C40AB1}">
      <dsp:nvSpPr>
        <dsp:cNvPr id="0" name=""/>
        <dsp:cNvSpPr/>
      </dsp:nvSpPr>
      <dsp:spPr>
        <a:xfrm rot="10800000">
          <a:off x="0" y="767"/>
          <a:ext cx="7886700" cy="1650466"/>
        </a:xfrm>
        <a:prstGeom prst="upArrowCallou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Policy mix aperto alla cooperazione europea</a:t>
          </a:r>
          <a:endParaRPr lang="it-IT" sz="2800" kern="1200" dirty="0"/>
        </a:p>
      </dsp:txBody>
      <dsp:txXfrm rot="-10800000">
        <a:off x="0" y="767"/>
        <a:ext cx="7886700" cy="579313"/>
      </dsp:txXfrm>
    </dsp:sp>
    <dsp:sp modelId="{69DAF13F-C1CD-4EC4-8594-4A4952AA490E}">
      <dsp:nvSpPr>
        <dsp:cNvPr id="0" name=""/>
        <dsp:cNvSpPr/>
      </dsp:nvSpPr>
      <dsp:spPr>
        <a:xfrm>
          <a:off x="3850" y="580081"/>
          <a:ext cx="2626332" cy="493489"/>
        </a:xfrm>
        <a:prstGeom prst="rect">
          <a:avLst/>
        </a:prstGeom>
        <a:solidFill>
          <a:schemeClr val="accent4">
            <a:tint val="40000"/>
            <a:alpha val="90000"/>
            <a:hueOff val="714002"/>
            <a:satOff val="-12085"/>
            <a:lumOff val="31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14002"/>
              <a:satOff val="-12085"/>
              <a:lumOff val="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Voucher partecipazione programmi e reti EU</a:t>
          </a:r>
          <a:endParaRPr lang="it-IT" sz="1400" kern="1200" dirty="0"/>
        </a:p>
      </dsp:txBody>
      <dsp:txXfrm>
        <a:off x="3850" y="580081"/>
        <a:ext cx="2626332" cy="493489"/>
      </dsp:txXfrm>
    </dsp:sp>
    <dsp:sp modelId="{E047BABD-2CD5-4545-B415-8F60700EA74A}">
      <dsp:nvSpPr>
        <dsp:cNvPr id="0" name=""/>
        <dsp:cNvSpPr/>
      </dsp:nvSpPr>
      <dsp:spPr>
        <a:xfrm>
          <a:off x="2630183" y="580081"/>
          <a:ext cx="2626332" cy="493489"/>
        </a:xfrm>
        <a:prstGeom prst="rect">
          <a:avLst/>
        </a:prstGeom>
        <a:solidFill>
          <a:schemeClr val="accent4">
            <a:tint val="40000"/>
            <a:alpha val="90000"/>
            <a:hueOff val="1071004"/>
            <a:satOff val="-18128"/>
            <a:lumOff val="47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71004"/>
              <a:satOff val="-18128"/>
              <a:lumOff val="4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“Seal of </a:t>
          </a:r>
          <a:r>
            <a:rPr lang="it-IT" sz="1400" kern="1200" dirty="0" err="1" smtClean="0"/>
            <a:t>Excellence</a:t>
          </a:r>
          <a:r>
            <a:rPr lang="it-IT" sz="1400" kern="1200" dirty="0" smtClean="0"/>
            <a:t>“ (SME </a:t>
          </a:r>
          <a:r>
            <a:rPr lang="it-IT" sz="1400" kern="1200" dirty="0" err="1" smtClean="0"/>
            <a:t>Instrument</a:t>
          </a:r>
          <a:r>
            <a:rPr lang="it-IT" sz="1400" kern="1200" dirty="0" smtClean="0"/>
            <a:t> fase 1)</a:t>
          </a:r>
          <a:endParaRPr lang="it-IT" sz="1400" kern="1200" dirty="0"/>
        </a:p>
      </dsp:txBody>
      <dsp:txXfrm>
        <a:off x="2630183" y="580081"/>
        <a:ext cx="2626332" cy="493489"/>
      </dsp:txXfrm>
    </dsp:sp>
    <dsp:sp modelId="{49E19C6B-6912-4FF2-A3B6-F318CDE88DBC}">
      <dsp:nvSpPr>
        <dsp:cNvPr id="0" name=""/>
        <dsp:cNvSpPr/>
      </dsp:nvSpPr>
      <dsp:spPr>
        <a:xfrm>
          <a:off x="5256516" y="580081"/>
          <a:ext cx="2626332" cy="493489"/>
        </a:xfrm>
        <a:prstGeom prst="rect">
          <a:avLst/>
        </a:prstGeom>
        <a:solidFill>
          <a:schemeClr val="accent4">
            <a:tint val="40000"/>
            <a:alpha val="90000"/>
            <a:hueOff val="1428005"/>
            <a:satOff val="-24171"/>
            <a:lumOff val="63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428005"/>
              <a:satOff val="-24171"/>
              <a:lumOff val="6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Cofinanziamento programmi  EU</a:t>
          </a:r>
        </a:p>
      </dsp:txBody>
      <dsp:txXfrm>
        <a:off x="5256516" y="580081"/>
        <a:ext cx="2626332" cy="49348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3BBB0-EAF1-4C9D-81FD-838C164E4C1F}">
      <dsp:nvSpPr>
        <dsp:cNvPr id="0" name=""/>
        <dsp:cNvSpPr/>
      </dsp:nvSpPr>
      <dsp:spPr>
        <a:xfrm>
          <a:off x="4331" y="600186"/>
          <a:ext cx="785756" cy="7857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688E3B-B4F2-4EA0-9A53-FC1FE7B42788}">
      <dsp:nvSpPr>
        <dsp:cNvPr id="0" name=""/>
        <dsp:cNvSpPr/>
      </dsp:nvSpPr>
      <dsp:spPr>
        <a:xfrm>
          <a:off x="82906" y="678762"/>
          <a:ext cx="628605" cy="628605"/>
        </a:xfrm>
        <a:prstGeom prst="pie">
          <a:avLst>
            <a:gd name="adj1" fmla="val 135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635819-6066-4EE1-8E50-5E43A0CFF434}">
      <dsp:nvSpPr>
        <dsp:cNvPr id="0" name=""/>
        <dsp:cNvSpPr/>
      </dsp:nvSpPr>
      <dsp:spPr>
        <a:xfrm rot="16200000">
          <a:off x="-899289" y="2368139"/>
          <a:ext cx="2278694" cy="47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/>
            <a:t>Pre</a:t>
          </a:r>
          <a:r>
            <a:rPr lang="it-IT" sz="2400" b="1" kern="1200" dirty="0" smtClean="0"/>
            <a:t>-informazione</a:t>
          </a:r>
          <a:endParaRPr lang="it-IT" sz="2400" b="1" kern="1200" dirty="0"/>
        </a:p>
      </dsp:txBody>
      <dsp:txXfrm>
        <a:off x="-899289" y="2368139"/>
        <a:ext cx="2278694" cy="471454"/>
      </dsp:txXfrm>
    </dsp:sp>
    <dsp:sp modelId="{36274950-89C1-4254-BCE6-DFE2B548C02E}">
      <dsp:nvSpPr>
        <dsp:cNvPr id="0" name=""/>
        <dsp:cNvSpPr/>
      </dsp:nvSpPr>
      <dsp:spPr>
        <a:xfrm>
          <a:off x="554360" y="600186"/>
          <a:ext cx="1571513" cy="314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Progetti R&amp;S</a:t>
          </a:r>
          <a:endParaRPr lang="it-IT" sz="2400" kern="1200" dirty="0"/>
        </a:p>
      </dsp:txBody>
      <dsp:txXfrm>
        <a:off x="554360" y="600186"/>
        <a:ext cx="1571513" cy="3143026"/>
      </dsp:txXfrm>
    </dsp:sp>
    <dsp:sp modelId="{8C195A2D-EE47-44C1-9AF8-E15B468B49D6}">
      <dsp:nvSpPr>
        <dsp:cNvPr id="0" name=""/>
        <dsp:cNvSpPr/>
      </dsp:nvSpPr>
      <dsp:spPr>
        <a:xfrm>
          <a:off x="2368424" y="600186"/>
          <a:ext cx="785756" cy="7857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18D27-E781-4E9D-B5F6-154F3178B28B}">
      <dsp:nvSpPr>
        <dsp:cNvPr id="0" name=""/>
        <dsp:cNvSpPr/>
      </dsp:nvSpPr>
      <dsp:spPr>
        <a:xfrm>
          <a:off x="2447000" y="678762"/>
          <a:ext cx="628605" cy="62860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18941"/>
                <a:satOff val="-18803"/>
                <a:lumOff val="6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18941"/>
              <a:satOff val="-18803"/>
              <a:lumOff val="62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3280CD-A8D0-4497-9DE8-0E466D75ADD1}">
      <dsp:nvSpPr>
        <dsp:cNvPr id="0" name=""/>
        <dsp:cNvSpPr/>
      </dsp:nvSpPr>
      <dsp:spPr>
        <a:xfrm rot="16200000">
          <a:off x="1464804" y="2368139"/>
          <a:ext cx="2278694" cy="47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Pubblicazione</a:t>
          </a:r>
          <a:endParaRPr lang="it-IT" sz="2400" b="1" kern="1200" dirty="0"/>
        </a:p>
      </dsp:txBody>
      <dsp:txXfrm>
        <a:off x="1464804" y="2368139"/>
        <a:ext cx="2278694" cy="471454"/>
      </dsp:txXfrm>
    </dsp:sp>
    <dsp:sp modelId="{410387C1-665C-40B7-97F4-6C65BC6AD560}">
      <dsp:nvSpPr>
        <dsp:cNvPr id="0" name=""/>
        <dsp:cNvSpPr/>
      </dsp:nvSpPr>
      <dsp:spPr>
        <a:xfrm>
          <a:off x="2918454" y="600186"/>
          <a:ext cx="1571513" cy="314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&gt; H2020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&gt; Impianti e macchinari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&gt; ICT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&gt; </a:t>
          </a:r>
          <a:r>
            <a:rPr lang="it-IT" sz="2400" kern="1200" dirty="0" err="1" smtClean="0"/>
            <a:t>Internazio-nalizzazione</a:t>
          </a:r>
          <a:endParaRPr lang="it-IT" sz="2400" kern="1200" dirty="0" smtClean="0"/>
        </a:p>
      </dsp:txBody>
      <dsp:txXfrm>
        <a:off x="2918454" y="600186"/>
        <a:ext cx="1571513" cy="3143026"/>
      </dsp:txXfrm>
    </dsp:sp>
    <dsp:sp modelId="{C0BE5BCE-A74C-4E51-AD78-E84CFAFA3DCB}">
      <dsp:nvSpPr>
        <dsp:cNvPr id="0" name=""/>
        <dsp:cNvSpPr/>
      </dsp:nvSpPr>
      <dsp:spPr>
        <a:xfrm>
          <a:off x="4732518" y="600186"/>
          <a:ext cx="785756" cy="7857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2AACF8-8D09-4DF8-8B76-EBCB6CF009A0}">
      <dsp:nvSpPr>
        <dsp:cNvPr id="0" name=""/>
        <dsp:cNvSpPr/>
      </dsp:nvSpPr>
      <dsp:spPr>
        <a:xfrm>
          <a:off x="4811094" y="678762"/>
          <a:ext cx="628605" cy="628605"/>
        </a:xfrm>
        <a:prstGeom prst="pie">
          <a:avLst>
            <a:gd name="adj1" fmla="val 8100000"/>
            <a:gd name="adj2" fmla="val 16200000"/>
          </a:avLst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37882"/>
                <a:satOff val="-37607"/>
                <a:lumOff val="12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237882"/>
              <a:satOff val="-37607"/>
              <a:lumOff val="124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877AF7-15A4-4767-9A54-DCA01F6F5A2A}">
      <dsp:nvSpPr>
        <dsp:cNvPr id="0" name=""/>
        <dsp:cNvSpPr/>
      </dsp:nvSpPr>
      <dsp:spPr>
        <a:xfrm rot="16200000">
          <a:off x="3828898" y="2368139"/>
          <a:ext cx="2278694" cy="47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Valutazione</a:t>
          </a:r>
          <a:endParaRPr lang="it-IT" sz="2400" b="1" kern="1200" dirty="0"/>
        </a:p>
      </dsp:txBody>
      <dsp:txXfrm>
        <a:off x="3828898" y="2368139"/>
        <a:ext cx="2278694" cy="471454"/>
      </dsp:txXfrm>
    </dsp:sp>
    <dsp:sp modelId="{142074BD-5A37-436B-94D4-7730F51C2CCA}">
      <dsp:nvSpPr>
        <dsp:cNvPr id="0" name=""/>
        <dsp:cNvSpPr/>
      </dsp:nvSpPr>
      <dsp:spPr>
        <a:xfrm>
          <a:off x="5282548" y="600186"/>
          <a:ext cx="1571513" cy="3143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&gt; Servizi innovazione tecnologica e produttiva</a:t>
          </a:r>
          <a:endParaRPr lang="it-IT" sz="2400" kern="1200" dirty="0"/>
        </a:p>
      </dsp:txBody>
      <dsp:txXfrm>
        <a:off x="5282548" y="600186"/>
        <a:ext cx="1571513" cy="3143026"/>
      </dsp:txXfrm>
    </dsp:sp>
    <dsp:sp modelId="{AA2FC181-5AD7-4CED-8400-0BD223166483}">
      <dsp:nvSpPr>
        <dsp:cNvPr id="0" name=""/>
        <dsp:cNvSpPr/>
      </dsp:nvSpPr>
      <dsp:spPr>
        <a:xfrm>
          <a:off x="7096612" y="600186"/>
          <a:ext cx="785756" cy="7857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336790-8AC3-4C64-91CD-52B8C8602E62}">
      <dsp:nvSpPr>
        <dsp:cNvPr id="0" name=""/>
        <dsp:cNvSpPr/>
      </dsp:nvSpPr>
      <dsp:spPr>
        <a:xfrm>
          <a:off x="7175187" y="678762"/>
          <a:ext cx="628605" cy="6286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0BCFAC-78E8-4FF1-88D3-D54C68FAF326}">
      <dsp:nvSpPr>
        <dsp:cNvPr id="0" name=""/>
        <dsp:cNvSpPr/>
      </dsp:nvSpPr>
      <dsp:spPr>
        <a:xfrm rot="16200000">
          <a:off x="6192992" y="2368139"/>
          <a:ext cx="2278694" cy="471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Conclusione</a:t>
          </a:r>
          <a:endParaRPr lang="it-IT" sz="2400" b="1" kern="1200" dirty="0"/>
        </a:p>
      </dsp:txBody>
      <dsp:txXfrm>
        <a:off x="6192992" y="2368139"/>
        <a:ext cx="2278694" cy="471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accent5">
            <a:shade val="80000"/>
            <a:alpha val="50000"/>
            <a:hueOff val="17"/>
            <a:satOff val="4618"/>
            <a:lumOff val="2986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56126" y="156117"/>
          <a:ext cx="257176" cy="257176"/>
        </a:xfrm>
        <a:prstGeom prst="ellipse">
          <a:avLst/>
        </a:prstGeom>
        <a:solidFill>
          <a:schemeClr val="accent5">
            <a:shade val="80000"/>
            <a:alpha val="50000"/>
            <a:hueOff val="35"/>
            <a:satOff val="9236"/>
            <a:lumOff val="5973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80343" y="222554"/>
        <a:ext cx="154305" cy="141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bg1">
            <a:lumMod val="50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56126" y="171450"/>
          <a:ext cx="257176" cy="257176"/>
        </a:xfrm>
        <a:prstGeom prst="ellipse">
          <a:avLst/>
        </a:prstGeom>
        <a:solidFill>
          <a:schemeClr val="bg1">
            <a:lumMod val="6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 dirty="0"/>
        </a:p>
      </dsp:txBody>
      <dsp:txXfrm>
        <a:off x="80343" y="237887"/>
        <a:ext cx="154305" cy="141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56126" y="171450"/>
          <a:ext cx="257176" cy="2571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ln>
              <a:solidFill>
                <a:srgbClr val="CC00CC"/>
              </a:solidFill>
            </a:ln>
            <a:solidFill>
              <a:srgbClr val="D08030"/>
            </a:solidFill>
          </a:endParaRPr>
        </a:p>
      </dsp:txBody>
      <dsp:txXfrm>
        <a:off x="80343" y="237887"/>
        <a:ext cx="154305" cy="141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accent6"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69152" y="171450"/>
          <a:ext cx="257176" cy="257176"/>
        </a:xfrm>
        <a:prstGeom prst="ellipse">
          <a:avLst/>
        </a:prstGeom>
        <a:solidFill>
          <a:schemeClr val="accent6"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93369" y="237887"/>
        <a:ext cx="154305" cy="141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C98E-3BDB-46E8-9C30-4B79DAF14E82}">
      <dsp:nvSpPr>
        <dsp:cNvPr id="0" name=""/>
        <dsp:cNvSpPr/>
      </dsp:nvSpPr>
      <dsp:spPr>
        <a:xfrm>
          <a:off x="157163" y="5357"/>
          <a:ext cx="257176" cy="25717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191454" y="50363"/>
        <a:ext cx="188595" cy="115729"/>
      </dsp:txXfrm>
    </dsp:sp>
    <dsp:sp modelId="{B64480E1-B8D5-4E64-85B5-D596CD72A55D}">
      <dsp:nvSpPr>
        <dsp:cNvPr id="0" name=""/>
        <dsp:cNvSpPr/>
      </dsp:nvSpPr>
      <dsp:spPr>
        <a:xfrm>
          <a:off x="253137" y="156117"/>
          <a:ext cx="257176" cy="257176"/>
        </a:xfrm>
        <a:prstGeom prst="ellipse">
          <a:avLst/>
        </a:prstGeom>
        <a:solidFill>
          <a:schemeClr val="accent1">
            <a:shade val="80000"/>
            <a:alpha val="50000"/>
            <a:hueOff val="-5"/>
            <a:satOff val="2718"/>
            <a:lumOff val="2577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331790" y="222554"/>
        <a:ext cx="154305" cy="141446"/>
      </dsp:txXfrm>
    </dsp:sp>
    <dsp:sp modelId="{7857E657-DFF0-4BD8-917B-83953A00D2CE}">
      <dsp:nvSpPr>
        <dsp:cNvPr id="0" name=""/>
        <dsp:cNvSpPr/>
      </dsp:nvSpPr>
      <dsp:spPr>
        <a:xfrm>
          <a:off x="56126" y="171450"/>
          <a:ext cx="257176" cy="257176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5437"/>
            <a:lumOff val="515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/>
        </a:p>
      </dsp:txBody>
      <dsp:txXfrm>
        <a:off x="80343" y="237887"/>
        <a:ext cx="154305" cy="141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2FDB-7013-41BC-BC95-DB58C831CC9C}">
      <dsp:nvSpPr>
        <dsp:cNvPr id="0" name=""/>
        <dsp:cNvSpPr/>
      </dsp:nvSpPr>
      <dsp:spPr>
        <a:xfrm>
          <a:off x="0" y="0"/>
          <a:ext cx="7886700" cy="65443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Comunità operatori Aree S3</a:t>
          </a:r>
          <a:endParaRPr lang="it-IT" sz="2800" kern="1200" dirty="0"/>
        </a:p>
      </dsp:txBody>
      <dsp:txXfrm>
        <a:off x="31947" y="31947"/>
        <a:ext cx="7822806" cy="590538"/>
      </dsp:txXfrm>
    </dsp:sp>
    <dsp:sp modelId="{A9A1E2B8-63B7-4DD9-B2C6-9B925670C3F6}">
      <dsp:nvSpPr>
        <dsp:cNvPr id="0" name=""/>
        <dsp:cNvSpPr/>
      </dsp:nvSpPr>
      <dsp:spPr>
        <a:xfrm>
          <a:off x="0" y="690321"/>
          <a:ext cx="7886700" cy="254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Rafforzare cooperazione fra gli operatori di una filiera, ambito prioritario per la S3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Elaborare e condividere priorità e percorsi di innovazione tecnologica a livello di filiere S3, in chiave interdisciplinare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Alimentare, condividere e validare i risultati del lavoro di analisi del contesto, del monitoraggio e della valutazione;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Elaborare proposte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Trasferire e diffondere risultati e buone pratiche nei propri settori</a:t>
          </a:r>
          <a:endParaRPr lang="it-IT" sz="2000" kern="1200" dirty="0"/>
        </a:p>
      </dsp:txBody>
      <dsp:txXfrm>
        <a:off x="0" y="690321"/>
        <a:ext cx="7886700" cy="2546100"/>
      </dsp:txXfrm>
    </dsp:sp>
    <dsp:sp modelId="{3FEB6B22-9A35-42A2-82CA-34C42F829792}">
      <dsp:nvSpPr>
        <dsp:cNvPr id="0" name=""/>
        <dsp:cNvSpPr/>
      </dsp:nvSpPr>
      <dsp:spPr>
        <a:xfrm>
          <a:off x="0" y="3236421"/>
          <a:ext cx="7886700" cy="55862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Organizzazione snella e aperta a tutti gli operatori</a:t>
          </a:r>
          <a:endParaRPr lang="it-IT" sz="2400" kern="1200" dirty="0"/>
        </a:p>
      </dsp:txBody>
      <dsp:txXfrm>
        <a:off x="27270" y="3263691"/>
        <a:ext cx="7832160" cy="504083"/>
      </dsp:txXfrm>
    </dsp:sp>
    <dsp:sp modelId="{97D0472C-7318-4E46-8953-C4DD1ED15D11}">
      <dsp:nvSpPr>
        <dsp:cNvPr id="0" name=""/>
        <dsp:cNvSpPr/>
      </dsp:nvSpPr>
      <dsp:spPr>
        <a:xfrm>
          <a:off x="0" y="3795045"/>
          <a:ext cx="78867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Coordinate da Settore S3 con supporto di </a:t>
          </a:r>
          <a:r>
            <a:rPr lang="it-IT" sz="2000" kern="1200" dirty="0" err="1" smtClean="0"/>
            <a:t>CalabriaInnova</a:t>
          </a:r>
          <a:endParaRPr lang="it-IT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«Piano di Lavoro» con Incontri plenari pubblici e Gruppi di lavoro - </a:t>
          </a:r>
          <a:r>
            <a:rPr lang="it-IT" sz="1600" kern="1200" dirty="0" smtClean="0"/>
            <a:t>seminari, consultazioni, elaborazione doc. (rilevazioni, analisi, proposte)</a:t>
          </a:r>
        </a:p>
      </dsp:txBody>
      <dsp:txXfrm>
        <a:off x="0" y="3795045"/>
        <a:ext cx="7886700" cy="99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FEB790D-132C-4114-AA01-00B1CF35D107}" type="datetimeFigureOut">
              <a:rPr lang="it-IT"/>
              <a:pPr>
                <a:defRPr/>
              </a:pPr>
              <a:t>02/11/2016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4827AB-2DB0-49EE-8AEF-47F4CB8A757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16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4474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Evidenziare il percorso, lanciato nel 2013 e</a:t>
            </a:r>
            <a:r>
              <a:rPr lang="it-IT" baseline="0" dirty="0" smtClean="0"/>
              <a:t> poi entrato nel vivo </a:t>
            </a:r>
            <a:r>
              <a:rPr lang="it-IT" dirty="0" smtClean="0"/>
              <a:t>con un</a:t>
            </a:r>
            <a:r>
              <a:rPr lang="it-IT" baseline="0" dirty="0" smtClean="0"/>
              <a:t>a fase di attività </a:t>
            </a:r>
            <a:r>
              <a:rPr lang="it-IT" dirty="0" smtClean="0"/>
              <a:t>parallele</a:t>
            </a:r>
            <a:r>
              <a:rPr lang="it-IT" baseline="0" dirty="0" smtClean="0"/>
              <a:t> alla costruzione del POR (2014-2015) e infine allargato ulteriormente nel 2015-2016 con un intenso coinvolgimento del sistema regionale (1000 partecipanti, 300 contributi scritti, tavoli, incontri di settore) per affinare le aree / traiettorie di innovazione, anticipando nelle modalità di lavoro quelle delle piattaforme tematiche che saranno uno strumento fondamentale della governance della S3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33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Attivazione Tavolo</a:t>
            </a:r>
            <a:r>
              <a:rPr lang="it-IT" baseline="0" dirty="0" smtClean="0"/>
              <a:t> di Coordinamento, Settore S3, Comitato di Pilotaggio e progetto </a:t>
            </a:r>
            <a:r>
              <a:rPr lang="it-IT" baseline="0" dirty="0" err="1" smtClean="0"/>
              <a:t>CalabriaInnova</a:t>
            </a:r>
            <a:endParaRPr lang="it-IT" baseline="0" dirty="0" smtClean="0"/>
          </a:p>
          <a:p>
            <a:r>
              <a:rPr lang="it-IT" baseline="0" dirty="0" smtClean="0"/>
              <a:t>Richiamare le Piattaforme Tematiche (con questa slide o con slide separata)</a:t>
            </a:r>
          </a:p>
          <a:p>
            <a:endParaRPr lang="it-IT" baseline="0" dirty="0" smtClean="0"/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Le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Piattaforme Tematiche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sono uno strumento di supporto all’implementazione della S3 Calabria con il compito di: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- Rafforzare la cooperazione fra gli operatori di una filiera, ambito prioritario per la S3;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- Elaborare e condividere priorità e percorsi di innovazione tecnologica a livello di filiere S3, in chiave interdisciplinare;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- Alimentare, condividere e validare i risultati del lavoro di analisi del contesto, del monitoraggio e della valutazione;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- Elaborare proposte;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- Trasferire e diffondere risultati e buone pratiche nei propri settori. 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Le Piattaforme Tematiche possono assumere anche la forma di laboratori di co-progettazione con attori locali per indirizzare e identificare tendenze e soluzioni di RSI. 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Gli incontri della Piattaforma saranno animati e saranno fornite ai componenti le informazioni necessarie (es. dati di monitoraggio, esiti di valutazione, ecc.). Sono previsti almeno due incontri annuali per verificare progressi e criticità nell’attuazione della S3 ed eventuali correttivi. </a:t>
            </a:r>
          </a:p>
          <a:p>
            <a:endParaRPr lang="it-IT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Nella fase di avvio, le Piattaforme saranno attivate su alcune tematiche quali la condivisione degli indicatori per area di specializzazione, i risultati attesi per alcuni interventi di sistema (es. poli di innovazione), la partecipazione a reti nazionali ed europee per l’innovazione (KIC, cluster, ecc.). </a:t>
            </a:r>
          </a:p>
          <a:p>
            <a:endParaRPr lang="it-IT" baseline="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45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Evidenziare che il policy mix sostenuto dalla strategia</a:t>
            </a:r>
            <a:r>
              <a:rPr lang="it-IT" baseline="0" dirty="0" smtClean="0"/>
              <a:t> S3 richiama esplicitamente le sinergie con Horizon 2020 come uno strumento particolarmente importante per sostenere l’apertura internazionale della regione. </a:t>
            </a:r>
          </a:p>
          <a:p>
            <a:pPr marL="0" indent="0">
              <a:buFontTx/>
              <a:buNone/>
            </a:pPr>
            <a:endParaRPr lang="it-IT" sz="1200" b="0" i="0" u="none" strike="noStrike" kern="1200" baseline="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Inoltre, vista la presenza di azioni per la qualificazione della domanda pubblica di innovazione (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precommercial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procurement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e living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labs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) di interesse per diverse aree di innovazione della S3 Calabria (es. edilizia sostenibile, ICT e terziario innovativo, ambiente e rischi naturali, scienze della vita) sarà possibile lavorare anche su sinergie fra azioni europee di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precommercial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procurement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o living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labs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da collegare con interventi pilota sul POR.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36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POLICY MIX: Fra gli strumenti per sostenere la partecipazione a progetti nazionali ed europei di ricerca e innovazione sono richiamati, ad esempio:</a:t>
            </a:r>
          </a:p>
          <a:p>
            <a:pPr marL="171450" indent="-171450">
              <a:buFontTx/>
              <a:buChar char="-"/>
            </a:pP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 voucher per la partecipazione a partenariati europei, </a:t>
            </a:r>
          </a:p>
          <a:p>
            <a:pPr marL="171450" indent="-171450">
              <a:buFontTx/>
              <a:buChar char="-"/>
            </a:pP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Il finanziamento di progetti che hanno ottenuto il cosiddetto “Seal of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Excellence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“ della Commissione Europea con particolare riferimento allo SME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Instrument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Fase 1</a:t>
            </a:r>
          </a:p>
          <a:p>
            <a:pPr marL="171450" indent="-171450">
              <a:buFontTx/>
              <a:buChar char="-"/>
            </a:pP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Mobilità di giovani ricercatori ed esperti da e verso la Calabria, utilizzando ad esempio azioni Co-fund delle borse Marie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Slodowska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Curie</a:t>
            </a:r>
          </a:p>
          <a:p>
            <a:pPr marL="171450" indent="-171450">
              <a:buFontTx/>
              <a:buChar char="-"/>
            </a:pP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Il cofinanziamento di programmi transnazionali (esempio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Meranet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endParaRPr lang="it-IT" dirty="0" smtClean="0"/>
          </a:p>
          <a:p>
            <a:r>
              <a:rPr lang="it-IT" dirty="0" smtClean="0"/>
              <a:t>I criteri</a:t>
            </a:r>
            <a:r>
              <a:rPr lang="it-IT" baseline="0" dirty="0" smtClean="0"/>
              <a:t> di selezione del POR sono stati allineati con quelli di H2020: </a:t>
            </a:r>
          </a:p>
          <a:p>
            <a:r>
              <a:rPr lang="it-IT" baseline="0" dirty="0" smtClean="0"/>
              <a:t>C’è anche un riferimento specifico a quali criteri si applicano per progetti valutati positivamente da H2020</a:t>
            </a:r>
          </a:p>
          <a:p>
            <a:endParaRPr lang="it-IT" baseline="0" dirty="0" smtClean="0"/>
          </a:p>
          <a:p>
            <a:r>
              <a:rPr lang="it-IT" dirty="0" smtClean="0"/>
              <a:t>Ci sono differenze</a:t>
            </a:r>
            <a:r>
              <a:rPr lang="it-IT" baseline="0" dirty="0" smtClean="0"/>
              <a:t> nelle regole di rendicontazione dei costi che però entrambi i programmi (POR e H2020) tendono a semplificare, facilitando l’allineamento.</a:t>
            </a:r>
          </a:p>
          <a:p>
            <a:r>
              <a:rPr lang="it-IT" baseline="0" dirty="0" smtClean="0"/>
              <a:t>Sul POR Calabria, per il bando progetti R&amp;S in fase di pubblicazione, si stanno definendo i costi standard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69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Il “Seal of </a:t>
            </a:r>
            <a:r>
              <a:rPr lang="it-IT" sz="12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excellence</a:t>
            </a:r>
            <a:r>
              <a:rPr lang="it-IT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” è un sigillo di eccellenza</a:t>
            </a:r>
            <a:r>
              <a:rPr lang="it-IT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ai tanti progetti che superano con successo la selezione a Bruxelles nell'ambito dei bandi dello Sme </a:t>
            </a:r>
            <a:r>
              <a:rPr lang="it-IT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Instrument</a:t>
            </a:r>
            <a:r>
              <a:rPr lang="it-IT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ma che non vengono finanziati per mancanza di budget</a:t>
            </a:r>
            <a:r>
              <a:rPr lang="it-IT" dirty="0" smtClean="0">
                <a:effectLst/>
              </a:rPr>
              <a:t> </a:t>
            </a:r>
            <a:r>
              <a:rPr lang="it-IT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Il sigillo rappresenta un valore aggiunto nel momento in cui l'iniziativa si candida a ottenere </a:t>
            </a:r>
            <a:r>
              <a:rPr lang="it-IT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finanziamenti a valere sui bandi dei Programmi Operativi Regionali (POR)</a:t>
            </a:r>
            <a:r>
              <a:rPr lang="it-IT" sz="1200" b="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Il POR Calabria 2014/2020 supera le </a:t>
            </a:r>
            <a:r>
              <a:rPr lang="it-IT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discrepanze tra fondi SIE e </a:t>
            </a:r>
            <a:r>
              <a:rPr lang="it-IT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Horizon</a:t>
            </a:r>
            <a:r>
              <a:rPr lang="it-IT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2020</a:t>
            </a:r>
            <a:r>
              <a:rPr lang="it-IT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come quelle relative all'</a:t>
            </a:r>
            <a:r>
              <a:rPr lang="it-IT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armonizzazione dei criteri di selezione e di valutazione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tant’è che nei criteri di valutazione dell’OT I è specificato che 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per progetti in possesso di “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seal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excellence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” su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Horizon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2020, si applicano gli elementi indicati per l’Award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Criteria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“Impact”, “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Excellence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”, “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Quality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and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efficiency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of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implementation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” come specificati nel relativo Work </a:t>
            </a:r>
            <a:r>
              <a:rPr lang="it-IT" sz="1200" b="0" i="0" u="none" strike="noStrike" kern="1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Programme</a:t>
            </a:r>
            <a:r>
              <a:rPr lang="it-IT" sz="1200" b="0" i="0" u="none" strike="noStrike" kern="1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H2020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893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893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2616"/>
            <a:ext cx="9144000" cy="67056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3981104"/>
            <a:ext cx="5400600" cy="71404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it-IT" sz="2600" b="0" kern="1200" dirty="0">
                <a:solidFill>
                  <a:srgbClr val="CC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401" y="4921697"/>
            <a:ext cx="5400600" cy="45151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lang="it-IT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56619" y="174586"/>
            <a:ext cx="25273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0" b="1" i="1" dirty="0" smtClean="0">
                <a:solidFill>
                  <a:srgbClr val="CCFFFF"/>
                </a:solidFill>
              </a:rPr>
              <a:t>S3</a:t>
            </a:r>
            <a:endParaRPr lang="it-IT" sz="8000" b="1" i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4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itolo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</a:t>
            </a:r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4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12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07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628800"/>
            <a:ext cx="7886700" cy="434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8384"/>
            <a:ext cx="9144000" cy="7810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23825" y="6002443"/>
            <a:ext cx="88963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1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1" r:id="rId2"/>
    <p:sldLayoutId id="214748389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lang="it-IT" sz="4400" kern="1200" baseline="0" dirty="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it-IT" sz="3200" kern="1200" baseline="0" dirty="0" smtClean="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it-IT" sz="2800" kern="1200" baseline="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it-IT" sz="2400" kern="1200" baseline="0" dirty="0" smtClean="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it-IT" sz="2000" kern="1200" baseline="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lang="it-IT" sz="1600" kern="1200" baseline="0" dirty="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14.xml"/><Relationship Id="rId21" Type="http://schemas.openxmlformats.org/officeDocument/2006/relationships/diagramColors" Target="../diagrams/colors13.xml"/><Relationship Id="rId42" Type="http://schemas.microsoft.com/office/2007/relationships/diagramDrawing" Target="../diagrams/drawing17.xml"/><Relationship Id="rId47" Type="http://schemas.microsoft.com/office/2007/relationships/diagramDrawing" Target="../diagrams/drawing18.xml"/><Relationship Id="rId63" Type="http://schemas.openxmlformats.org/officeDocument/2006/relationships/diagramData" Target="../diagrams/data22.xml"/><Relationship Id="rId68" Type="http://schemas.openxmlformats.org/officeDocument/2006/relationships/diagramData" Target="../diagrams/data23.xml"/><Relationship Id="rId84" Type="http://schemas.openxmlformats.org/officeDocument/2006/relationships/diagramLayout" Target="../diagrams/layout26.xml"/><Relationship Id="rId89" Type="http://schemas.openxmlformats.org/officeDocument/2006/relationships/diagramLayout" Target="../diagrams/layout27.xml"/><Relationship Id="rId16" Type="http://schemas.openxmlformats.org/officeDocument/2006/relationships/diagramColors" Target="../diagrams/colors12.xml"/><Relationship Id="rId11" Type="http://schemas.openxmlformats.org/officeDocument/2006/relationships/diagramColors" Target="../diagrams/colors11.xml"/><Relationship Id="rId32" Type="http://schemas.microsoft.com/office/2007/relationships/diagramDrawing" Target="../diagrams/drawing15.xml"/><Relationship Id="rId37" Type="http://schemas.microsoft.com/office/2007/relationships/diagramDrawing" Target="../diagrams/drawing16.xml"/><Relationship Id="rId53" Type="http://schemas.openxmlformats.org/officeDocument/2006/relationships/diagramData" Target="../diagrams/data20.xml"/><Relationship Id="rId58" Type="http://schemas.openxmlformats.org/officeDocument/2006/relationships/diagramData" Target="../diagrams/data21.xml"/><Relationship Id="rId74" Type="http://schemas.openxmlformats.org/officeDocument/2006/relationships/diagramLayout" Target="../diagrams/layout24.xml"/><Relationship Id="rId79" Type="http://schemas.openxmlformats.org/officeDocument/2006/relationships/diagramLayout" Target="../diagrams/layout25.xml"/><Relationship Id="rId102" Type="http://schemas.microsoft.com/office/2007/relationships/diagramDrawing" Target="../diagrams/drawing29.xml"/><Relationship Id="rId5" Type="http://schemas.openxmlformats.org/officeDocument/2006/relationships/diagramQuickStyle" Target="../diagrams/quickStyle10.xml"/><Relationship Id="rId90" Type="http://schemas.openxmlformats.org/officeDocument/2006/relationships/diagramQuickStyle" Target="../diagrams/quickStyle27.xml"/><Relationship Id="rId95" Type="http://schemas.openxmlformats.org/officeDocument/2006/relationships/diagramQuickStyle" Target="../diagrams/quickStyle28.xml"/><Relationship Id="rId22" Type="http://schemas.microsoft.com/office/2007/relationships/diagramDrawing" Target="../diagrams/drawing13.xml"/><Relationship Id="rId27" Type="http://schemas.microsoft.com/office/2007/relationships/diagramDrawing" Target="../diagrams/drawing14.xml"/><Relationship Id="rId43" Type="http://schemas.openxmlformats.org/officeDocument/2006/relationships/diagramData" Target="../diagrams/data18.xml"/><Relationship Id="rId48" Type="http://schemas.openxmlformats.org/officeDocument/2006/relationships/diagramData" Target="../diagrams/data19.xml"/><Relationship Id="rId64" Type="http://schemas.openxmlformats.org/officeDocument/2006/relationships/diagramLayout" Target="../diagrams/layout22.xml"/><Relationship Id="rId69" Type="http://schemas.openxmlformats.org/officeDocument/2006/relationships/diagramLayout" Target="../diagrams/layout23.xml"/><Relationship Id="rId80" Type="http://schemas.openxmlformats.org/officeDocument/2006/relationships/diagramQuickStyle" Target="../diagrams/quickStyle25.xml"/><Relationship Id="rId85" Type="http://schemas.openxmlformats.org/officeDocument/2006/relationships/diagramQuickStyle" Target="../diagrams/quickStyle26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5" Type="http://schemas.openxmlformats.org/officeDocument/2006/relationships/diagramQuickStyle" Target="../diagrams/quickStyle14.xml"/><Relationship Id="rId33" Type="http://schemas.openxmlformats.org/officeDocument/2006/relationships/diagramData" Target="../diagrams/data16.xml"/><Relationship Id="rId38" Type="http://schemas.openxmlformats.org/officeDocument/2006/relationships/diagramData" Target="../diagrams/data17.xml"/><Relationship Id="rId46" Type="http://schemas.openxmlformats.org/officeDocument/2006/relationships/diagramColors" Target="../diagrams/colors18.xml"/><Relationship Id="rId59" Type="http://schemas.openxmlformats.org/officeDocument/2006/relationships/diagramLayout" Target="../diagrams/layout21.xml"/><Relationship Id="rId67" Type="http://schemas.microsoft.com/office/2007/relationships/diagramDrawing" Target="../diagrams/drawing22.xml"/><Relationship Id="rId20" Type="http://schemas.openxmlformats.org/officeDocument/2006/relationships/diagramQuickStyle" Target="../diagrams/quickStyle13.xml"/><Relationship Id="rId41" Type="http://schemas.openxmlformats.org/officeDocument/2006/relationships/diagramColors" Target="../diagrams/colors17.xml"/><Relationship Id="rId54" Type="http://schemas.openxmlformats.org/officeDocument/2006/relationships/diagramLayout" Target="../diagrams/layout20.xml"/><Relationship Id="rId62" Type="http://schemas.microsoft.com/office/2007/relationships/diagramDrawing" Target="../diagrams/drawing21.xml"/><Relationship Id="rId70" Type="http://schemas.openxmlformats.org/officeDocument/2006/relationships/diagramQuickStyle" Target="../diagrams/quickStyle23.xml"/><Relationship Id="rId75" Type="http://schemas.openxmlformats.org/officeDocument/2006/relationships/diagramQuickStyle" Target="../diagrams/quickStyle24.xml"/><Relationship Id="rId83" Type="http://schemas.openxmlformats.org/officeDocument/2006/relationships/diagramData" Target="../diagrams/data26.xml"/><Relationship Id="rId88" Type="http://schemas.openxmlformats.org/officeDocument/2006/relationships/diagramData" Target="../diagrams/data27.xml"/><Relationship Id="rId91" Type="http://schemas.openxmlformats.org/officeDocument/2006/relationships/diagramColors" Target="../diagrams/colors27.xml"/><Relationship Id="rId96" Type="http://schemas.openxmlformats.org/officeDocument/2006/relationships/diagramColors" Target="../diagrams/colors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5" Type="http://schemas.openxmlformats.org/officeDocument/2006/relationships/diagramQuickStyle" Target="../diagrams/quickStyle12.xml"/><Relationship Id="rId23" Type="http://schemas.openxmlformats.org/officeDocument/2006/relationships/diagramData" Target="../diagrams/data14.xml"/><Relationship Id="rId28" Type="http://schemas.openxmlformats.org/officeDocument/2006/relationships/diagramData" Target="../diagrams/data15.xml"/><Relationship Id="rId36" Type="http://schemas.openxmlformats.org/officeDocument/2006/relationships/diagramColors" Target="../diagrams/colors16.xml"/><Relationship Id="rId49" Type="http://schemas.openxmlformats.org/officeDocument/2006/relationships/diagramLayout" Target="../diagrams/layout19.xml"/><Relationship Id="rId57" Type="http://schemas.microsoft.com/office/2007/relationships/diagramDrawing" Target="../diagrams/drawing20.xml"/><Relationship Id="rId10" Type="http://schemas.openxmlformats.org/officeDocument/2006/relationships/diagramQuickStyle" Target="../diagrams/quickStyle11.xml"/><Relationship Id="rId31" Type="http://schemas.openxmlformats.org/officeDocument/2006/relationships/diagramColors" Target="../diagrams/colors15.xml"/><Relationship Id="rId44" Type="http://schemas.openxmlformats.org/officeDocument/2006/relationships/diagramLayout" Target="../diagrams/layout18.xml"/><Relationship Id="rId52" Type="http://schemas.microsoft.com/office/2007/relationships/diagramDrawing" Target="../diagrams/drawing19.xml"/><Relationship Id="rId60" Type="http://schemas.openxmlformats.org/officeDocument/2006/relationships/diagramQuickStyle" Target="../diagrams/quickStyle21.xml"/><Relationship Id="rId65" Type="http://schemas.openxmlformats.org/officeDocument/2006/relationships/diagramQuickStyle" Target="../diagrams/quickStyle22.xml"/><Relationship Id="rId73" Type="http://schemas.openxmlformats.org/officeDocument/2006/relationships/diagramData" Target="../diagrams/data24.xml"/><Relationship Id="rId78" Type="http://schemas.openxmlformats.org/officeDocument/2006/relationships/diagramData" Target="../diagrams/data25.xml"/><Relationship Id="rId81" Type="http://schemas.openxmlformats.org/officeDocument/2006/relationships/diagramColors" Target="../diagrams/colors25.xml"/><Relationship Id="rId86" Type="http://schemas.openxmlformats.org/officeDocument/2006/relationships/diagramColors" Target="../diagrams/colors26.xml"/><Relationship Id="rId94" Type="http://schemas.openxmlformats.org/officeDocument/2006/relationships/diagramLayout" Target="../diagrams/layout28.xml"/><Relationship Id="rId99" Type="http://schemas.openxmlformats.org/officeDocument/2006/relationships/diagramLayout" Target="../diagrams/layout29.xml"/><Relationship Id="rId101" Type="http://schemas.openxmlformats.org/officeDocument/2006/relationships/diagramColors" Target="../diagrams/colors29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39" Type="http://schemas.openxmlformats.org/officeDocument/2006/relationships/diagramLayout" Target="../diagrams/layout17.xml"/><Relationship Id="rId34" Type="http://schemas.openxmlformats.org/officeDocument/2006/relationships/diagramLayout" Target="../diagrams/layout16.xml"/><Relationship Id="rId50" Type="http://schemas.openxmlformats.org/officeDocument/2006/relationships/diagramQuickStyle" Target="../diagrams/quickStyle19.xml"/><Relationship Id="rId55" Type="http://schemas.openxmlformats.org/officeDocument/2006/relationships/diagramQuickStyle" Target="../diagrams/quickStyle20.xml"/><Relationship Id="rId76" Type="http://schemas.openxmlformats.org/officeDocument/2006/relationships/diagramColors" Target="../diagrams/colors24.xml"/><Relationship Id="rId97" Type="http://schemas.microsoft.com/office/2007/relationships/diagramDrawing" Target="../diagrams/drawing28.xml"/><Relationship Id="rId7" Type="http://schemas.microsoft.com/office/2007/relationships/diagramDrawing" Target="../diagrams/drawing10.xml"/><Relationship Id="rId71" Type="http://schemas.openxmlformats.org/officeDocument/2006/relationships/diagramColors" Target="../diagrams/colors23.xml"/><Relationship Id="rId92" Type="http://schemas.microsoft.com/office/2007/relationships/diagramDrawing" Target="../diagrams/drawing27.xml"/><Relationship Id="rId2" Type="http://schemas.openxmlformats.org/officeDocument/2006/relationships/notesSlide" Target="../notesSlides/notesSlide3.xml"/><Relationship Id="rId29" Type="http://schemas.openxmlformats.org/officeDocument/2006/relationships/diagramLayout" Target="../diagrams/layout15.xml"/><Relationship Id="rId24" Type="http://schemas.openxmlformats.org/officeDocument/2006/relationships/diagramLayout" Target="../diagrams/layout14.xml"/><Relationship Id="rId40" Type="http://schemas.openxmlformats.org/officeDocument/2006/relationships/diagramQuickStyle" Target="../diagrams/quickStyle17.xml"/><Relationship Id="rId45" Type="http://schemas.openxmlformats.org/officeDocument/2006/relationships/diagramQuickStyle" Target="../diagrams/quickStyle18.xml"/><Relationship Id="rId66" Type="http://schemas.openxmlformats.org/officeDocument/2006/relationships/diagramColors" Target="../diagrams/colors22.xml"/><Relationship Id="rId87" Type="http://schemas.microsoft.com/office/2007/relationships/diagramDrawing" Target="../diagrams/drawing26.xml"/><Relationship Id="rId61" Type="http://schemas.openxmlformats.org/officeDocument/2006/relationships/diagramColors" Target="../diagrams/colors21.xml"/><Relationship Id="rId82" Type="http://schemas.microsoft.com/office/2007/relationships/diagramDrawing" Target="../diagrams/drawing25.xml"/><Relationship Id="rId19" Type="http://schemas.openxmlformats.org/officeDocument/2006/relationships/diagramLayout" Target="../diagrams/layout13.xml"/><Relationship Id="rId14" Type="http://schemas.openxmlformats.org/officeDocument/2006/relationships/diagramLayout" Target="../diagrams/layout12.xml"/><Relationship Id="rId30" Type="http://schemas.openxmlformats.org/officeDocument/2006/relationships/diagramQuickStyle" Target="../diagrams/quickStyle15.xml"/><Relationship Id="rId35" Type="http://schemas.openxmlformats.org/officeDocument/2006/relationships/diagramQuickStyle" Target="../diagrams/quickStyle16.xml"/><Relationship Id="rId56" Type="http://schemas.openxmlformats.org/officeDocument/2006/relationships/diagramColors" Target="../diagrams/colors20.xml"/><Relationship Id="rId77" Type="http://schemas.microsoft.com/office/2007/relationships/diagramDrawing" Target="../diagrams/drawing24.xml"/><Relationship Id="rId100" Type="http://schemas.openxmlformats.org/officeDocument/2006/relationships/diagramQuickStyle" Target="../diagrams/quickStyle29.xml"/><Relationship Id="rId8" Type="http://schemas.openxmlformats.org/officeDocument/2006/relationships/diagramData" Target="../diagrams/data11.xml"/><Relationship Id="rId51" Type="http://schemas.openxmlformats.org/officeDocument/2006/relationships/diagramColors" Target="../diagrams/colors19.xml"/><Relationship Id="rId72" Type="http://schemas.microsoft.com/office/2007/relationships/diagramDrawing" Target="../diagrams/drawing23.xml"/><Relationship Id="rId93" Type="http://schemas.openxmlformats.org/officeDocument/2006/relationships/diagramData" Target="../diagrams/data28.xml"/><Relationship Id="rId98" Type="http://schemas.openxmlformats.org/officeDocument/2006/relationships/diagramData" Target="../diagrams/data29.xml"/><Relationship Id="rId3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-11300" y="4221088"/>
            <a:ext cx="7133157" cy="5312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2400" b="1" dirty="0"/>
              <a:t>Workshop Sinergie di finanziamento: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>dai </a:t>
            </a:r>
            <a:r>
              <a:rPr lang="it-IT" sz="2400" b="1" dirty="0"/>
              <a:t>Fondi Strutturali allo SME </a:t>
            </a:r>
            <a:r>
              <a:rPr lang="it-IT" sz="2400" b="1" dirty="0" err="1"/>
              <a:t>Instrument</a:t>
            </a:r>
            <a:endParaRPr lang="it-IT" sz="2400" b="1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-11300" y="4752289"/>
            <a:ext cx="5472608" cy="4515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1800" dirty="0" smtClean="0"/>
              <a:t>Cittadella Regionale, Sala Oro, </a:t>
            </a:r>
            <a:r>
              <a:rPr lang="it-IT" sz="1800" dirty="0" smtClean="0"/>
              <a:t>3 </a:t>
            </a:r>
            <a:r>
              <a:rPr lang="it-IT" sz="1800" dirty="0" err="1" smtClean="0"/>
              <a:t>nov</a:t>
            </a:r>
            <a:r>
              <a:rPr lang="it-IT" sz="1800" dirty="0" smtClean="0"/>
              <a:t>. 2016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166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Sinergie con H2020: Rendicontazione semplificata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11790"/>
              </p:ext>
            </p:extLst>
          </p:nvPr>
        </p:nvGraphicFramePr>
        <p:xfrm>
          <a:off x="611560" y="1628800"/>
          <a:ext cx="7886700" cy="1615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8867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Artt. 67  e 68 del Regolamento (UE) n. 1303/2013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Si prevede</a:t>
                      </a:r>
                      <a:r>
                        <a:rPr lang="it-IT" sz="1800" baseline="0" dirty="0" smtClean="0"/>
                        <a:t> l’allineamento dei modelli di costo (tabelle di costi unitari, importi forfettari e tassi forfettari) per costi corrispondenti e tipologie analoghe di operazioni e beneficiari nell’ambito di H2020 e di altri programmi dell’UE</a:t>
                      </a:r>
                      <a:endParaRPr lang="it-IT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744338"/>
              </p:ext>
            </p:extLst>
          </p:nvPr>
        </p:nvGraphicFramePr>
        <p:xfrm>
          <a:off x="683568" y="3501008"/>
          <a:ext cx="7886700" cy="1524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886700"/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it-IT" sz="2000" dirty="0" smtClean="0"/>
                        <a:t>PRA </a:t>
                      </a:r>
                      <a:r>
                        <a:rPr lang="it-IT" sz="2000" smtClean="0"/>
                        <a:t>Calabria Intervento 6.1.4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Piano di rafforzamento Amministrativo approvato con DGR 508/2015 prevede l’adozione delle azioni di semplificazione dei costi previste dal Reg. Ce 1303/2013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B), c), D) relativamente a standardizzazione dei costi per FSE E FESR</a:t>
                      </a:r>
                    </a:p>
                    <a:p>
                      <a:pPr lvl="0"/>
                      <a:endParaRPr lang="it-IT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1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Bandi ricerca, innovazione, competitività 2016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67073"/>
              </p:ext>
            </p:extLst>
          </p:nvPr>
        </p:nvGraphicFramePr>
        <p:xfrm>
          <a:off x="628650" y="1628775"/>
          <a:ext cx="78867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 rot="20432154">
            <a:off x="4337899" y="5032135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Procedure on-line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con firma elettronica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747444" y="3198168"/>
            <a:ext cx="5649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4F81BD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6095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percorso della S3</a:t>
            </a:r>
            <a:endParaRPr lang="it-IT" b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1295400"/>
            <a:ext cx="9182100" cy="5562600"/>
          </a:xfrm>
        </p:spPr>
      </p:pic>
    </p:spTree>
    <p:extLst>
      <p:ext uri="{BB962C8B-B14F-4D97-AF65-F5344CB8AC3E}">
        <p14:creationId xmlns:p14="http://schemas.microsoft.com/office/powerpoint/2010/main" val="24714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6876256" y="6160830"/>
            <a:ext cx="2016224" cy="58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CasellaDiTesto 9"/>
          <p:cNvSpPr txBox="1">
            <a:spLocks noChangeArrowheads="1"/>
          </p:cNvSpPr>
          <p:nvPr/>
        </p:nvSpPr>
        <p:spPr bwMode="auto">
          <a:xfrm rot="16200000">
            <a:off x="6299911" y="3137954"/>
            <a:ext cx="4230802" cy="522287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60000"/>
                  <a:lumOff val="40000"/>
                  <a:alpha val="2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800" b="1" dirty="0" smtClean="0">
                <a:solidFill>
                  <a:schemeClr val="bg1">
                    <a:lumMod val="65000"/>
                  </a:schemeClr>
                </a:solidFill>
              </a:rPr>
              <a:t>AGENDA DIGITALE e  </a:t>
            </a:r>
            <a:r>
              <a:rPr lang="it-IT" sz="1800" b="1" dirty="0" err="1" smtClean="0">
                <a:solidFill>
                  <a:schemeClr val="bg1">
                    <a:lumMod val="65000"/>
                  </a:schemeClr>
                </a:solidFill>
              </a:rPr>
              <a:t>KETs</a:t>
            </a:r>
            <a:endParaRPr lang="it-IT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po 8"/>
          <p:cNvGrpSpPr>
            <a:grpSpLocks/>
          </p:cNvGrpSpPr>
          <p:nvPr/>
        </p:nvGrpSpPr>
        <p:grpSpPr bwMode="auto">
          <a:xfrm rot="-5400000">
            <a:off x="-546855" y="2478220"/>
            <a:ext cx="3528393" cy="815975"/>
            <a:chOff x="4067944" y="3140968"/>
            <a:chExt cx="1462043" cy="1175790"/>
          </a:xfrm>
          <a:solidFill>
            <a:schemeClr val="accent4">
              <a:hueOff val="0"/>
              <a:satOff val="0"/>
              <a:lumOff val="0"/>
            </a:schemeClr>
          </a:solidFill>
        </p:grpSpPr>
        <p:sp>
          <p:nvSpPr>
            <p:cNvPr id="3" name="Rettangolo arrotondato 2"/>
            <p:cNvSpPr/>
            <p:nvPr/>
          </p:nvSpPr>
          <p:spPr>
            <a:xfrm>
              <a:off x="4067944" y="3140968"/>
              <a:ext cx="1462043" cy="11757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4134356" y="3198156"/>
              <a:ext cx="1329219" cy="10614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30480" rIns="60960" bIns="3048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200" b="1" dirty="0">
                  <a:solidFill>
                    <a:prstClr val="white"/>
                  </a:solidFill>
                </a:rPr>
                <a:t>VALORIZZARE LA BASE PRODUTTIVA SOSTENENDO INNOVAZIONE E PROIEZIONE EXTRA-REGIONALE</a:t>
              </a:r>
            </a:p>
          </p:txBody>
        </p:sp>
      </p:grpSp>
      <p:grpSp>
        <p:nvGrpSpPr>
          <p:cNvPr id="5" name="Gruppo 9"/>
          <p:cNvGrpSpPr>
            <a:grpSpLocks/>
          </p:cNvGrpSpPr>
          <p:nvPr/>
        </p:nvGrpSpPr>
        <p:grpSpPr bwMode="auto">
          <a:xfrm rot="16200000">
            <a:off x="556495" y="5021725"/>
            <a:ext cx="1321699" cy="815975"/>
            <a:chOff x="4067944" y="3140968"/>
            <a:chExt cx="1462043" cy="1175790"/>
          </a:xfrm>
          <a:solidFill>
            <a:schemeClr val="accent4">
              <a:hueOff val="0"/>
              <a:satOff val="0"/>
              <a:lumOff val="0"/>
            </a:schemeClr>
          </a:solidFill>
        </p:grpSpPr>
        <p:sp>
          <p:nvSpPr>
            <p:cNvPr id="6" name="Rettangolo arrotondato 5"/>
            <p:cNvSpPr/>
            <p:nvPr/>
          </p:nvSpPr>
          <p:spPr>
            <a:xfrm>
              <a:off x="4067944" y="3140968"/>
              <a:ext cx="1462043" cy="1175790"/>
            </a:xfrm>
            <a:prstGeom prst="roundRect">
              <a:avLst/>
            </a:prstGeom>
            <a:solidFill>
              <a:srgbClr val="738A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4135332" y="3198156"/>
              <a:ext cx="1327265" cy="10614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30480" rIns="60960" bIns="3048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200" b="1" dirty="0">
                  <a:solidFill>
                    <a:prstClr val="white"/>
                  </a:solidFill>
                </a:rPr>
                <a:t>MIGLIORARE LA QUALITA’ DELLA VITA</a:t>
              </a: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736029" y="1212102"/>
            <a:ext cx="2001734" cy="5397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1800" dirty="0">
                <a:solidFill>
                  <a:prstClr val="white"/>
                </a:solidFill>
              </a:rPr>
              <a:t>Agroalimentare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36029" y="1805628"/>
            <a:ext cx="2001734" cy="522288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it-IT" sz="1800" dirty="0" smtClean="0">
                <a:solidFill>
                  <a:prstClr val="white"/>
                </a:solidFill>
              </a:rPr>
              <a:t> Turismo e Cultura</a:t>
            </a:r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36871" name="CasellaDiTesto 9"/>
          <p:cNvSpPr txBox="1">
            <a:spLocks noChangeArrowheads="1"/>
          </p:cNvSpPr>
          <p:nvPr/>
        </p:nvSpPr>
        <p:spPr bwMode="auto">
          <a:xfrm>
            <a:off x="1736029" y="2381693"/>
            <a:ext cx="2001734" cy="5222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800" dirty="0" smtClean="0">
                <a:solidFill>
                  <a:prstClr val="white"/>
                </a:solidFill>
              </a:rPr>
              <a:t>Edilizia sostenibile</a:t>
            </a:r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38046" y="4798409"/>
            <a:ext cx="200026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1800" dirty="0" smtClean="0">
                <a:solidFill>
                  <a:prstClr val="black"/>
                </a:solidFill>
              </a:rPr>
              <a:t>Ambiente</a:t>
            </a:r>
            <a:endParaRPr lang="it-IT" sz="1800" dirty="0">
              <a:solidFill>
                <a:prstClr val="black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38047" y="5353954"/>
            <a:ext cx="2000264" cy="5127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1800" dirty="0" smtClean="0">
                <a:solidFill>
                  <a:prstClr val="white"/>
                </a:solidFill>
              </a:rPr>
              <a:t>Scienze della Vita</a:t>
            </a:r>
            <a:endParaRPr lang="it-IT" sz="1800" dirty="0">
              <a:solidFill>
                <a:prstClr val="white"/>
              </a:solidFill>
            </a:endParaRPr>
          </a:p>
        </p:txBody>
      </p:sp>
      <p:cxnSp>
        <p:nvCxnSpPr>
          <p:cNvPr id="8205" name="Connettore 2 17"/>
          <p:cNvCxnSpPr>
            <a:cxnSpLocks noChangeShapeType="1"/>
          </p:cNvCxnSpPr>
          <p:nvPr/>
        </p:nvCxnSpPr>
        <p:spPr bwMode="auto">
          <a:xfrm>
            <a:off x="3906837" y="1461224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8206" name="Connettore 2 18"/>
          <p:cNvCxnSpPr>
            <a:cxnSpLocks noChangeShapeType="1"/>
          </p:cNvCxnSpPr>
          <p:nvPr/>
        </p:nvCxnSpPr>
        <p:spPr bwMode="auto">
          <a:xfrm>
            <a:off x="3906837" y="2039884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8207" name="Connettore 2 19"/>
          <p:cNvCxnSpPr>
            <a:cxnSpLocks noChangeShapeType="1"/>
          </p:cNvCxnSpPr>
          <p:nvPr/>
        </p:nvCxnSpPr>
        <p:spPr bwMode="auto">
          <a:xfrm>
            <a:off x="3906837" y="2629596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8211" name="Connettore 2 23"/>
          <p:cNvCxnSpPr>
            <a:cxnSpLocks noChangeShapeType="1"/>
          </p:cNvCxnSpPr>
          <p:nvPr/>
        </p:nvCxnSpPr>
        <p:spPr bwMode="auto">
          <a:xfrm>
            <a:off x="3906837" y="5082451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8212" name="Connettore 2 24"/>
          <p:cNvCxnSpPr>
            <a:cxnSpLocks noChangeShapeType="1"/>
          </p:cNvCxnSpPr>
          <p:nvPr/>
        </p:nvCxnSpPr>
        <p:spPr bwMode="auto">
          <a:xfrm>
            <a:off x="3906837" y="5639706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36883" name="CasellaDiTesto 26"/>
          <p:cNvSpPr txBox="1">
            <a:spLocks noChangeArrowheads="1"/>
          </p:cNvSpPr>
          <p:nvPr/>
        </p:nvSpPr>
        <p:spPr bwMode="auto">
          <a:xfrm>
            <a:off x="4913244" y="1131330"/>
            <a:ext cx="2955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</a:rPr>
              <a:t>Rafforzamento competitività filiere, </a:t>
            </a:r>
            <a:r>
              <a:rPr lang="it-IT" sz="1200" dirty="0" err="1" smtClean="0">
                <a:solidFill>
                  <a:prstClr val="black"/>
                </a:solidFill>
              </a:rPr>
              <a:t>Food</a:t>
            </a:r>
            <a:r>
              <a:rPr lang="it-IT" sz="1200" dirty="0" smtClean="0">
                <a:solidFill>
                  <a:prstClr val="black"/>
                </a:solidFill>
              </a:rPr>
              <a:t> </a:t>
            </a:r>
            <a:r>
              <a:rPr lang="it-IT" sz="1200" dirty="0" err="1" smtClean="0">
                <a:solidFill>
                  <a:prstClr val="black"/>
                </a:solidFill>
              </a:rPr>
              <a:t>safety</a:t>
            </a:r>
            <a:r>
              <a:rPr lang="it-IT" sz="1200" dirty="0" smtClean="0">
                <a:solidFill>
                  <a:prstClr val="black"/>
                </a:solidFill>
              </a:rPr>
              <a:t>, </a:t>
            </a:r>
            <a:r>
              <a:rPr lang="it-IT" sz="1200" dirty="0" err="1" smtClean="0">
                <a:solidFill>
                  <a:prstClr val="black"/>
                </a:solidFill>
              </a:rPr>
              <a:t>innovaz</a:t>
            </a:r>
            <a:r>
              <a:rPr lang="it-IT" sz="1200" dirty="0" smtClean="0">
                <a:solidFill>
                  <a:prstClr val="black"/>
                </a:solidFill>
              </a:rPr>
              <a:t>. Prodotto processo </a:t>
            </a:r>
            <a:r>
              <a:rPr lang="it-IT" sz="1200" dirty="0" err="1" smtClean="0">
                <a:solidFill>
                  <a:prstClr val="black"/>
                </a:solidFill>
              </a:rPr>
              <a:t>valorizz</a:t>
            </a:r>
            <a:r>
              <a:rPr lang="it-IT" sz="1200" dirty="0" smtClean="0">
                <a:solidFill>
                  <a:prstClr val="black"/>
                </a:solidFill>
              </a:rPr>
              <a:t>. scarti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36884" name="CasellaDiTesto 27"/>
          <p:cNvSpPr txBox="1">
            <a:spLocks noChangeArrowheads="1"/>
          </p:cNvSpPr>
          <p:nvPr/>
        </p:nvSpPr>
        <p:spPr bwMode="auto">
          <a:xfrm>
            <a:off x="4929126" y="1763822"/>
            <a:ext cx="2723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ICT per turismo, diagnosi </a:t>
            </a:r>
            <a:r>
              <a:rPr lang="it-IT" sz="1200" dirty="0">
                <a:solidFill>
                  <a:prstClr val="black"/>
                </a:solidFill>
              </a:rPr>
              <a:t>e restauro. Design e creatività. </a:t>
            </a:r>
          </a:p>
        </p:txBody>
      </p:sp>
      <p:sp>
        <p:nvSpPr>
          <p:cNvPr id="36886" name="CasellaDiTesto 29"/>
          <p:cNvSpPr txBox="1">
            <a:spLocks noChangeArrowheads="1"/>
          </p:cNvSpPr>
          <p:nvPr/>
        </p:nvSpPr>
        <p:spPr bwMode="auto">
          <a:xfrm>
            <a:off x="4906900" y="2325889"/>
            <a:ext cx="2962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Edilizia </a:t>
            </a:r>
            <a:r>
              <a:rPr lang="it-IT" sz="1200" dirty="0" err="1" smtClean="0">
                <a:solidFill>
                  <a:prstClr val="black"/>
                </a:solidFill>
              </a:rPr>
              <a:t>sostenibilie</a:t>
            </a:r>
            <a:r>
              <a:rPr lang="it-IT" sz="1200" dirty="0" smtClean="0">
                <a:solidFill>
                  <a:prstClr val="black"/>
                </a:solidFill>
              </a:rPr>
              <a:t>, </a:t>
            </a:r>
            <a:r>
              <a:rPr lang="it-IT" sz="1200" dirty="0" err="1" smtClean="0">
                <a:solidFill>
                  <a:prstClr val="black"/>
                </a:solidFill>
              </a:rPr>
              <a:t>riqualific</a:t>
            </a:r>
            <a:r>
              <a:rPr lang="it-IT" sz="1200" dirty="0" smtClean="0">
                <a:solidFill>
                  <a:prstClr val="black"/>
                </a:solidFill>
              </a:rPr>
              <a:t>. Edilizia esistente e recupero rifiuti edili, nuove tecniche e materiali, </a:t>
            </a:r>
            <a:r>
              <a:rPr lang="it-IT" sz="1200" dirty="0" err="1" smtClean="0">
                <a:solidFill>
                  <a:prstClr val="black"/>
                </a:solidFill>
              </a:rPr>
              <a:t>smart</a:t>
            </a:r>
            <a:r>
              <a:rPr lang="it-IT" sz="1200" dirty="0" smtClean="0">
                <a:solidFill>
                  <a:prstClr val="black"/>
                </a:solidFill>
              </a:rPr>
              <a:t> </a:t>
            </a:r>
            <a:r>
              <a:rPr lang="it-IT" sz="1200" dirty="0" err="1" smtClean="0">
                <a:solidFill>
                  <a:prstClr val="black"/>
                </a:solidFill>
              </a:rPr>
              <a:t>system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36888" name="CasellaDiTesto 32"/>
          <p:cNvSpPr txBox="1">
            <a:spLocks noChangeArrowheads="1"/>
          </p:cNvSpPr>
          <p:nvPr/>
        </p:nvSpPr>
        <p:spPr bwMode="auto">
          <a:xfrm>
            <a:off x="4913244" y="4768864"/>
            <a:ext cx="3201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Tecniche analisi rischio ambientale, dispositivi protezione </a:t>
            </a:r>
            <a:r>
              <a:rPr lang="it-IT" sz="1200" dirty="0" err="1" smtClean="0">
                <a:solidFill>
                  <a:prstClr val="black"/>
                </a:solidFill>
              </a:rPr>
              <a:t>antisismica,sistemi</a:t>
            </a:r>
            <a:r>
              <a:rPr lang="it-IT" sz="1200" dirty="0" smtClean="0">
                <a:solidFill>
                  <a:prstClr val="black"/>
                </a:solidFill>
              </a:rPr>
              <a:t> allerta </a:t>
            </a:r>
            <a:r>
              <a:rPr lang="it-IT" sz="1200" dirty="0" err="1" smtClean="0">
                <a:solidFill>
                  <a:prstClr val="black"/>
                </a:solidFill>
              </a:rPr>
              <a:t>precoce,tecnologie</a:t>
            </a:r>
            <a:r>
              <a:rPr lang="it-IT" sz="1200" dirty="0" smtClean="0">
                <a:solidFill>
                  <a:prstClr val="black"/>
                </a:solidFill>
              </a:rPr>
              <a:t> energetiche riutilizzo scarti e rifiuti 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36889" name="CasellaDiTesto 33"/>
          <p:cNvSpPr txBox="1">
            <a:spLocks noChangeArrowheads="1"/>
          </p:cNvSpPr>
          <p:nvPr/>
        </p:nvSpPr>
        <p:spPr bwMode="auto">
          <a:xfrm>
            <a:off x="4906900" y="5514499"/>
            <a:ext cx="2955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Diagnostica </a:t>
            </a:r>
            <a:r>
              <a:rPr lang="it-IT" sz="1200" dirty="0">
                <a:solidFill>
                  <a:prstClr val="black"/>
                </a:solidFill>
              </a:rPr>
              <a:t>avanzata, </a:t>
            </a:r>
            <a:r>
              <a:rPr lang="it-IT" sz="1200" dirty="0" smtClean="0">
                <a:solidFill>
                  <a:prstClr val="black"/>
                </a:solidFill>
              </a:rPr>
              <a:t>nutraceutica, medicina personalizzata, dispositivi biomedicali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43204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Aree di Innovazione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841222" y="6207695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AMBITI APPLICATIVI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6" name="CasellaDiTesto 9"/>
          <p:cNvSpPr txBox="1">
            <a:spLocks noChangeArrowheads="1"/>
          </p:cNvSpPr>
          <p:nvPr/>
        </p:nvSpPr>
        <p:spPr bwMode="auto">
          <a:xfrm>
            <a:off x="1715842" y="2975988"/>
            <a:ext cx="2021920" cy="5222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800" dirty="0" smtClean="0">
                <a:solidFill>
                  <a:prstClr val="white"/>
                </a:solidFill>
              </a:rPr>
              <a:t>Logistica</a:t>
            </a:r>
            <a:endParaRPr lang="it-IT" sz="1800" dirty="0">
              <a:solidFill>
                <a:prstClr val="white"/>
              </a:solidFill>
            </a:endParaRPr>
          </a:p>
        </p:txBody>
      </p:sp>
      <p:cxnSp>
        <p:nvCxnSpPr>
          <p:cNvPr id="38" name="Connettore 2 19"/>
          <p:cNvCxnSpPr>
            <a:cxnSpLocks noChangeShapeType="1"/>
          </p:cNvCxnSpPr>
          <p:nvPr/>
        </p:nvCxnSpPr>
        <p:spPr bwMode="auto">
          <a:xfrm>
            <a:off x="3905697" y="3264020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41" name="CasellaDiTesto 31"/>
          <p:cNvSpPr txBox="1">
            <a:spLocks noChangeArrowheads="1"/>
          </p:cNvSpPr>
          <p:nvPr/>
        </p:nvSpPr>
        <p:spPr bwMode="auto">
          <a:xfrm>
            <a:off x="4913244" y="3018379"/>
            <a:ext cx="3078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Miglior. Processi logistici di trasporto security e </a:t>
            </a:r>
            <a:r>
              <a:rPr lang="it-IT" sz="1200" dirty="0" err="1" smtClean="0">
                <a:solidFill>
                  <a:prstClr val="black"/>
                </a:solidFill>
              </a:rPr>
              <a:t>safety</a:t>
            </a:r>
            <a:r>
              <a:rPr lang="it-IT" sz="1200" dirty="0" smtClean="0">
                <a:solidFill>
                  <a:prstClr val="black"/>
                </a:solidFill>
              </a:rPr>
              <a:t>, green </a:t>
            </a:r>
            <a:r>
              <a:rPr lang="it-IT" sz="1200" dirty="0" err="1" smtClean="0">
                <a:solidFill>
                  <a:prstClr val="black"/>
                </a:solidFill>
              </a:rPr>
              <a:t>logistic</a:t>
            </a:r>
            <a:r>
              <a:rPr lang="it-IT" sz="1200" dirty="0" smtClean="0">
                <a:solidFill>
                  <a:prstClr val="black"/>
                </a:solidFill>
              </a:rPr>
              <a:t>, logistica e </a:t>
            </a:r>
            <a:r>
              <a:rPr lang="it-IT" sz="1200" dirty="0" err="1" smtClean="0">
                <a:solidFill>
                  <a:prstClr val="black"/>
                </a:solidFill>
              </a:rPr>
              <a:t>tecn</a:t>
            </a:r>
            <a:r>
              <a:rPr lang="it-IT" sz="1200" dirty="0" smtClean="0">
                <a:solidFill>
                  <a:prstClr val="black"/>
                </a:solidFill>
              </a:rPr>
              <a:t>. Per sistemi </a:t>
            </a:r>
            <a:r>
              <a:rPr lang="it-IT" sz="1200" dirty="0" err="1" smtClean="0">
                <a:solidFill>
                  <a:prstClr val="black"/>
                </a:solidFill>
              </a:rPr>
              <a:t>manifatt</a:t>
            </a:r>
            <a:r>
              <a:rPr lang="it-IT" sz="1200" dirty="0" smtClean="0">
                <a:solidFill>
                  <a:prstClr val="black"/>
                </a:solidFill>
              </a:rPr>
              <a:t>. e </a:t>
            </a:r>
            <a:r>
              <a:rPr lang="it-IT" sz="1200" dirty="0" err="1" smtClean="0">
                <a:solidFill>
                  <a:prstClr val="black"/>
                </a:solidFill>
              </a:rPr>
              <a:t>agroalim</a:t>
            </a:r>
            <a:r>
              <a:rPr lang="it-IT" sz="1200" dirty="0" smtClean="0">
                <a:solidFill>
                  <a:prstClr val="black"/>
                </a:solidFill>
              </a:rPr>
              <a:t>.</a:t>
            </a:r>
            <a:endParaRPr lang="it-IT" sz="1200" dirty="0">
              <a:solidFill>
                <a:prstClr val="black"/>
              </a:solidFill>
            </a:endParaRPr>
          </a:p>
        </p:txBody>
      </p:sp>
      <p:graphicFrame>
        <p:nvGraphicFramePr>
          <p:cNvPr id="42" name="Diagramma 41"/>
          <p:cNvGraphicFramePr/>
          <p:nvPr>
            <p:extLst>
              <p:ext uri="{D42A27DB-BD31-4B8C-83A1-F6EECF244321}">
                <p14:modId xmlns:p14="http://schemas.microsoft.com/office/powerpoint/2010/main" val="430517196"/>
              </p:ext>
            </p:extLst>
          </p:nvPr>
        </p:nvGraphicFramePr>
        <p:xfrm>
          <a:off x="4409753" y="5479841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3" name="Diagramma 42"/>
          <p:cNvGraphicFramePr/>
          <p:nvPr>
            <p:extLst>
              <p:ext uri="{D42A27DB-BD31-4B8C-83A1-F6EECF244321}">
                <p14:modId xmlns:p14="http://schemas.microsoft.com/office/powerpoint/2010/main" val="3291496936"/>
              </p:ext>
            </p:extLst>
          </p:nvPr>
        </p:nvGraphicFramePr>
        <p:xfrm>
          <a:off x="4413178" y="2406764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6" name="Diagramma 45"/>
          <p:cNvGraphicFramePr/>
          <p:nvPr>
            <p:extLst>
              <p:ext uri="{D42A27DB-BD31-4B8C-83A1-F6EECF244321}">
                <p14:modId xmlns:p14="http://schemas.microsoft.com/office/powerpoint/2010/main" val="2038198232"/>
              </p:ext>
            </p:extLst>
          </p:nvPr>
        </p:nvGraphicFramePr>
        <p:xfrm>
          <a:off x="4412608" y="3051417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8" name="Diagramma 47"/>
          <p:cNvGraphicFramePr/>
          <p:nvPr>
            <p:extLst>
              <p:ext uri="{D42A27DB-BD31-4B8C-83A1-F6EECF244321}">
                <p14:modId xmlns:p14="http://schemas.microsoft.com/office/powerpoint/2010/main" val="3612934473"/>
              </p:ext>
            </p:extLst>
          </p:nvPr>
        </p:nvGraphicFramePr>
        <p:xfrm>
          <a:off x="4413178" y="1835261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9" name="Diagramma 48"/>
          <p:cNvGraphicFramePr/>
          <p:nvPr>
            <p:extLst>
              <p:ext uri="{D42A27DB-BD31-4B8C-83A1-F6EECF244321}">
                <p14:modId xmlns:p14="http://schemas.microsoft.com/office/powerpoint/2010/main" val="2739679173"/>
              </p:ext>
            </p:extLst>
          </p:nvPr>
        </p:nvGraphicFramePr>
        <p:xfrm>
          <a:off x="4408935" y="4195121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51" name="Diagramma 50"/>
          <p:cNvGraphicFramePr/>
          <p:nvPr>
            <p:extLst>
              <p:ext uri="{D42A27DB-BD31-4B8C-83A1-F6EECF244321}">
                <p14:modId xmlns:p14="http://schemas.microsoft.com/office/powerpoint/2010/main" val="2609300086"/>
              </p:ext>
            </p:extLst>
          </p:nvPr>
        </p:nvGraphicFramePr>
        <p:xfrm>
          <a:off x="4413178" y="1246910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7" name="CasellaDiTesto 9"/>
          <p:cNvSpPr txBox="1">
            <a:spLocks noChangeArrowheads="1"/>
          </p:cNvSpPr>
          <p:nvPr/>
        </p:nvSpPr>
        <p:spPr bwMode="auto">
          <a:xfrm>
            <a:off x="1702880" y="3552052"/>
            <a:ext cx="2021920" cy="522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800" dirty="0" smtClean="0">
                <a:solidFill>
                  <a:prstClr val="white"/>
                </a:solidFill>
              </a:rPr>
              <a:t>ICT e Terziario Innovativo</a:t>
            </a:r>
            <a:endParaRPr lang="it-IT" sz="1800" dirty="0">
              <a:solidFill>
                <a:prstClr val="white"/>
              </a:solidFill>
            </a:endParaRPr>
          </a:p>
        </p:txBody>
      </p:sp>
      <p:cxnSp>
        <p:nvCxnSpPr>
          <p:cNvPr id="39" name="Connettore 2 19"/>
          <p:cNvCxnSpPr>
            <a:cxnSpLocks noChangeShapeType="1"/>
          </p:cNvCxnSpPr>
          <p:nvPr/>
        </p:nvCxnSpPr>
        <p:spPr bwMode="auto">
          <a:xfrm>
            <a:off x="3923928" y="3861048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40" name="CasellaDiTesto 31"/>
          <p:cNvSpPr txBox="1">
            <a:spLocks noChangeArrowheads="1"/>
          </p:cNvSpPr>
          <p:nvPr/>
        </p:nvSpPr>
        <p:spPr bwMode="auto">
          <a:xfrm>
            <a:off x="4932040" y="3645024"/>
            <a:ext cx="3078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Ecosistemi digitali, </a:t>
            </a:r>
            <a:r>
              <a:rPr lang="it-IT" sz="1200" dirty="0" err="1" smtClean="0">
                <a:solidFill>
                  <a:prstClr val="black"/>
                </a:solidFill>
              </a:rPr>
              <a:t>ciber</a:t>
            </a:r>
            <a:r>
              <a:rPr lang="it-IT" sz="1200" dirty="0" smtClean="0">
                <a:solidFill>
                  <a:prstClr val="black"/>
                </a:solidFill>
              </a:rPr>
              <a:t> security e Internet of </a:t>
            </a:r>
            <a:r>
              <a:rPr lang="it-IT" sz="1200" dirty="0" err="1" smtClean="0">
                <a:solidFill>
                  <a:prstClr val="black"/>
                </a:solidFill>
              </a:rPr>
              <a:t>Things</a:t>
            </a:r>
            <a:endParaRPr lang="it-IT" sz="1200" dirty="0">
              <a:solidFill>
                <a:prstClr val="black"/>
              </a:solidFill>
            </a:endParaRPr>
          </a:p>
        </p:txBody>
      </p:sp>
      <p:graphicFrame>
        <p:nvGraphicFramePr>
          <p:cNvPr id="45" name="Diagramma 44"/>
          <p:cNvGraphicFramePr/>
          <p:nvPr>
            <p:extLst>
              <p:ext uri="{D42A27DB-BD31-4B8C-83A1-F6EECF244321}">
                <p14:modId xmlns:p14="http://schemas.microsoft.com/office/powerpoint/2010/main" val="3997851809"/>
              </p:ext>
            </p:extLst>
          </p:nvPr>
        </p:nvGraphicFramePr>
        <p:xfrm>
          <a:off x="4430839" y="3573704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44" name="CasellaDiTesto 9"/>
          <p:cNvSpPr txBox="1">
            <a:spLocks noChangeArrowheads="1"/>
          </p:cNvSpPr>
          <p:nvPr/>
        </p:nvSpPr>
        <p:spPr bwMode="auto">
          <a:xfrm>
            <a:off x="1691680" y="4159474"/>
            <a:ext cx="2021920" cy="522287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800" dirty="0" smtClean="0">
                <a:solidFill>
                  <a:prstClr val="white"/>
                </a:solidFill>
              </a:rPr>
              <a:t>Smart Manufacturing</a:t>
            </a:r>
            <a:endParaRPr lang="it-IT" sz="1800" dirty="0">
              <a:solidFill>
                <a:prstClr val="white"/>
              </a:solidFill>
            </a:endParaRPr>
          </a:p>
        </p:txBody>
      </p:sp>
      <p:cxnSp>
        <p:nvCxnSpPr>
          <p:cNvPr id="47" name="Connettore 2 19"/>
          <p:cNvCxnSpPr>
            <a:cxnSpLocks noChangeShapeType="1"/>
          </p:cNvCxnSpPr>
          <p:nvPr/>
        </p:nvCxnSpPr>
        <p:spPr bwMode="auto">
          <a:xfrm>
            <a:off x="3912728" y="4393729"/>
            <a:ext cx="50323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50" name="CasellaDiTesto 31"/>
          <p:cNvSpPr txBox="1">
            <a:spLocks noChangeArrowheads="1"/>
          </p:cNvSpPr>
          <p:nvPr/>
        </p:nvSpPr>
        <p:spPr bwMode="auto">
          <a:xfrm>
            <a:off x="4920275" y="4148088"/>
            <a:ext cx="3078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 smtClean="0">
                <a:solidFill>
                  <a:prstClr val="black"/>
                </a:solidFill>
              </a:rPr>
              <a:t>Smart </a:t>
            </a:r>
            <a:r>
              <a:rPr lang="it-IT" sz="1200" dirty="0" err="1" smtClean="0">
                <a:solidFill>
                  <a:prstClr val="black"/>
                </a:solidFill>
              </a:rPr>
              <a:t>materials</a:t>
            </a:r>
            <a:r>
              <a:rPr lang="it-IT" sz="1200" dirty="0" smtClean="0">
                <a:solidFill>
                  <a:prstClr val="black"/>
                </a:solidFill>
              </a:rPr>
              <a:t>, Smart </a:t>
            </a:r>
            <a:r>
              <a:rPr lang="it-IT" sz="1200" dirty="0" err="1" smtClean="0">
                <a:solidFill>
                  <a:prstClr val="black"/>
                </a:solidFill>
              </a:rPr>
              <a:t>processes</a:t>
            </a:r>
            <a:r>
              <a:rPr lang="it-IT" sz="1200" dirty="0" smtClean="0">
                <a:solidFill>
                  <a:prstClr val="black"/>
                </a:solidFill>
              </a:rPr>
              <a:t>, Smart </a:t>
            </a:r>
            <a:r>
              <a:rPr lang="it-IT" sz="1200" dirty="0" err="1" smtClean="0">
                <a:solidFill>
                  <a:prstClr val="black"/>
                </a:solidFill>
              </a:rPr>
              <a:t>solutions</a:t>
            </a:r>
            <a:endParaRPr lang="it-IT" sz="1200" dirty="0">
              <a:solidFill>
                <a:prstClr val="black"/>
              </a:solidFill>
            </a:endParaRPr>
          </a:p>
        </p:txBody>
      </p:sp>
      <p:graphicFrame>
        <p:nvGraphicFramePr>
          <p:cNvPr id="52" name="Diagramma 51"/>
          <p:cNvGraphicFramePr/>
          <p:nvPr>
            <p:extLst>
              <p:ext uri="{D42A27DB-BD31-4B8C-83A1-F6EECF244321}">
                <p14:modId xmlns:p14="http://schemas.microsoft.com/office/powerpoint/2010/main" val="943898261"/>
              </p:ext>
            </p:extLst>
          </p:nvPr>
        </p:nvGraphicFramePr>
        <p:xfrm>
          <a:off x="4430839" y="4872914"/>
          <a:ext cx="571504" cy="42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22972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43204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Approvazione S3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628650" y="1628800"/>
            <a:ext cx="7886700" cy="3168352"/>
          </a:xfrm>
        </p:spPr>
        <p:txBody>
          <a:bodyPr>
            <a:normAutofit/>
          </a:bodyPr>
          <a:lstStyle/>
          <a:p>
            <a:pPr algn="just"/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Delibera n. 294 del 28 luglio 2016, la Giunta regionale ha approvato il documento finale.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Commissione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 con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Ares (2016) 5118013 dell’08/09/2016,  ha comunicato che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condizionalità ex ante sulla Strategia di Specializzazione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è stata soddisfatta.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6876256" y="6160830"/>
            <a:ext cx="2016224" cy="58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3726954" y="942628"/>
            <a:ext cx="1152128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0" y="908720"/>
            <a:ext cx="7648078" cy="537755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11882" y="571725"/>
            <a:ext cx="78867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/>
              <a:t>Governance S3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550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tematiche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63753"/>
              </p:ext>
            </p:extLst>
          </p:nvPr>
        </p:nvGraphicFramePr>
        <p:xfrm>
          <a:off x="628650" y="1412776"/>
          <a:ext cx="7886700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6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0" y="5863655"/>
            <a:ext cx="9144000" cy="12377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251520" y="3789040"/>
            <a:ext cx="2771678" cy="3140968"/>
          </a:xfrm>
          <a:prstGeom prst="roundRect">
            <a:avLst/>
          </a:prstGeom>
          <a:solidFill>
            <a:srgbClr val="B797CF">
              <a:alpha val="10000"/>
            </a:srgbClr>
          </a:solidFill>
          <a:ln w="57150" cap="flat" cmpd="sng" algn="ctr">
            <a:solidFill>
              <a:srgbClr val="B797C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3662" y="468832"/>
            <a:ext cx="7886700" cy="432048"/>
          </a:xfrm>
        </p:spPr>
        <p:txBody>
          <a:bodyPr/>
          <a:lstStyle/>
          <a:p>
            <a:pPr algn="l"/>
            <a:r>
              <a:rPr lang="it-IT" b="1" dirty="0" smtClean="0"/>
              <a:t>       Policy Mix 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3914" y="90872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rgbClr val="1F497D"/>
                </a:solidFill>
                <a:latin typeface="Calibri"/>
                <a:ea typeface="MS PGothic"/>
              </a:rPr>
              <a:t>R&amp;I</a:t>
            </a:r>
          </a:p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rgbClr val="1F497D"/>
                </a:solidFill>
                <a:latin typeface="Calibri"/>
                <a:ea typeface="MS PGothic"/>
              </a:rPr>
              <a:t>per le imprese</a:t>
            </a:r>
            <a:endParaRPr lang="it-IT" sz="2000" dirty="0">
              <a:solidFill>
                <a:srgbClr val="1F497D"/>
              </a:solidFill>
              <a:latin typeface="Calibri"/>
              <a:ea typeface="MS PGothic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252443309"/>
              </p:ext>
            </p:extLst>
          </p:nvPr>
        </p:nvGraphicFramePr>
        <p:xfrm>
          <a:off x="179512" y="2169683"/>
          <a:ext cx="2664000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256052378"/>
              </p:ext>
            </p:extLst>
          </p:nvPr>
        </p:nvGraphicFramePr>
        <p:xfrm>
          <a:off x="179512" y="2797380"/>
          <a:ext cx="2662479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94114312"/>
              </p:ext>
            </p:extLst>
          </p:nvPr>
        </p:nvGraphicFramePr>
        <p:xfrm>
          <a:off x="179512" y="1566033"/>
          <a:ext cx="2664000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827590727"/>
              </p:ext>
            </p:extLst>
          </p:nvPr>
        </p:nvGraphicFramePr>
        <p:xfrm>
          <a:off x="3055552" y="2206122"/>
          <a:ext cx="2812592" cy="574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40538667"/>
              </p:ext>
            </p:extLst>
          </p:nvPr>
        </p:nvGraphicFramePr>
        <p:xfrm>
          <a:off x="3055552" y="1602472"/>
          <a:ext cx="2664000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327374" y="925116"/>
            <a:ext cx="20162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chemeClr val="accent2"/>
                </a:solidFill>
                <a:latin typeface="Calibri"/>
                <a:ea typeface="MS PGothic"/>
              </a:rPr>
              <a:t>Competitività delle PMI</a:t>
            </a:r>
            <a:endParaRPr lang="it-IT" sz="2400" dirty="0">
              <a:solidFill>
                <a:schemeClr val="accent2"/>
              </a:solidFill>
              <a:latin typeface="Calibri"/>
              <a:ea typeface="MS PGothic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60925" y="908720"/>
            <a:ext cx="20162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rgbClr val="7FD13B">
                    <a:lumMod val="75000"/>
                  </a:srgbClr>
                </a:solidFill>
                <a:latin typeface="Calibri"/>
                <a:ea typeface="MS PGothic"/>
              </a:rPr>
              <a:t>Qualificazione domanda PA</a:t>
            </a:r>
            <a:endParaRPr lang="it-IT" sz="2000" dirty="0">
              <a:solidFill>
                <a:srgbClr val="7FD13B">
                  <a:lumMod val="75000"/>
                </a:srgbClr>
              </a:solidFill>
              <a:latin typeface="Calibri"/>
              <a:ea typeface="MS PGothic"/>
            </a:endParaRPr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518980870"/>
              </p:ext>
            </p:extLst>
          </p:nvPr>
        </p:nvGraphicFramePr>
        <p:xfrm>
          <a:off x="6368409" y="1507803"/>
          <a:ext cx="2483472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3687648427"/>
              </p:ext>
            </p:extLst>
          </p:nvPr>
        </p:nvGraphicFramePr>
        <p:xfrm>
          <a:off x="6368410" y="2083867"/>
          <a:ext cx="2483472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8" name="Diagramma 17"/>
          <p:cNvGraphicFramePr/>
          <p:nvPr>
            <p:extLst>
              <p:ext uri="{D42A27DB-BD31-4B8C-83A1-F6EECF244321}">
                <p14:modId xmlns:p14="http://schemas.microsoft.com/office/powerpoint/2010/main" val="3566451157"/>
              </p:ext>
            </p:extLst>
          </p:nvPr>
        </p:nvGraphicFramePr>
        <p:xfrm>
          <a:off x="6368114" y="2723284"/>
          <a:ext cx="2483472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0" y="3861048"/>
            <a:ext cx="306160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rgbClr val="7030A0"/>
                </a:solidFill>
                <a:latin typeface="Calibri"/>
                <a:ea typeface="MS PGothic"/>
              </a:rPr>
              <a:t>Apertura nazionale</a:t>
            </a:r>
          </a:p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rgbClr val="7030A0"/>
                </a:solidFill>
                <a:latin typeface="Calibri"/>
                <a:ea typeface="MS PGothic"/>
              </a:rPr>
              <a:t> e internazionale</a:t>
            </a:r>
            <a:endParaRPr lang="it-IT" sz="2000" dirty="0">
              <a:solidFill>
                <a:srgbClr val="7030A0"/>
              </a:solidFill>
              <a:latin typeface="Calibri"/>
              <a:ea typeface="MS PGothic"/>
            </a:endParaRPr>
          </a:p>
        </p:txBody>
      </p:sp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2905225985"/>
              </p:ext>
            </p:extLst>
          </p:nvPr>
        </p:nvGraphicFramePr>
        <p:xfrm>
          <a:off x="179512" y="4221088"/>
          <a:ext cx="2664000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3652719981"/>
              </p:ext>
            </p:extLst>
          </p:nvPr>
        </p:nvGraphicFramePr>
        <p:xfrm>
          <a:off x="224566" y="4887740"/>
          <a:ext cx="2775958" cy="68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466001289"/>
              </p:ext>
            </p:extLst>
          </p:nvPr>
        </p:nvGraphicFramePr>
        <p:xfrm>
          <a:off x="251520" y="5589240"/>
          <a:ext cx="2666168" cy="61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3331206" y="3588346"/>
            <a:ext cx="217689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rgbClr val="C00000"/>
                </a:solidFill>
                <a:latin typeface="Calibri"/>
                <a:ea typeface="MS PGothic"/>
              </a:rPr>
              <a:t>Filiera start up</a:t>
            </a:r>
            <a:endParaRPr lang="it-IT" sz="2000" dirty="0">
              <a:solidFill>
                <a:srgbClr val="C00000"/>
              </a:solidFill>
              <a:latin typeface="Calibri"/>
              <a:ea typeface="MS PGothic"/>
            </a:endParaRPr>
          </a:p>
        </p:txBody>
      </p:sp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val="3706697008"/>
              </p:ext>
            </p:extLst>
          </p:nvPr>
        </p:nvGraphicFramePr>
        <p:xfrm>
          <a:off x="3187191" y="4077072"/>
          <a:ext cx="232091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26" name="Diagramma 25"/>
          <p:cNvGraphicFramePr/>
          <p:nvPr>
            <p:extLst>
              <p:ext uri="{D42A27DB-BD31-4B8C-83A1-F6EECF244321}">
                <p14:modId xmlns:p14="http://schemas.microsoft.com/office/powerpoint/2010/main" val="102643049"/>
              </p:ext>
            </p:extLst>
          </p:nvPr>
        </p:nvGraphicFramePr>
        <p:xfrm>
          <a:off x="3211031" y="4600540"/>
          <a:ext cx="2297071" cy="84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3" r:lo="rId64" r:qs="rId65" r:cs="rId66"/>
          </a:graphicData>
        </a:graphic>
      </p:graphicFrame>
      <p:graphicFrame>
        <p:nvGraphicFramePr>
          <p:cNvPr id="27" name="Diagramma 26"/>
          <p:cNvGraphicFramePr/>
          <p:nvPr>
            <p:extLst>
              <p:ext uri="{D42A27DB-BD31-4B8C-83A1-F6EECF244321}">
                <p14:modId xmlns:p14="http://schemas.microsoft.com/office/powerpoint/2010/main" val="700368586"/>
              </p:ext>
            </p:extLst>
          </p:nvPr>
        </p:nvGraphicFramePr>
        <p:xfrm>
          <a:off x="3178235" y="5406593"/>
          <a:ext cx="2329867" cy="4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28" name="Diagramma 27"/>
          <p:cNvGraphicFramePr/>
          <p:nvPr>
            <p:extLst>
              <p:ext uri="{D42A27DB-BD31-4B8C-83A1-F6EECF244321}">
                <p14:modId xmlns:p14="http://schemas.microsoft.com/office/powerpoint/2010/main" val="3859415746"/>
              </p:ext>
            </p:extLst>
          </p:nvPr>
        </p:nvGraphicFramePr>
        <p:xfrm>
          <a:off x="3178235" y="6054665"/>
          <a:ext cx="2329867" cy="4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3" r:lo="rId74" r:qs="rId75" r:cs="rId76"/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6372200" y="3717032"/>
            <a:ext cx="22322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dirty="0" smtClean="0">
                <a:solidFill>
                  <a:srgbClr val="D08030"/>
                </a:solidFill>
                <a:latin typeface="Calibri"/>
                <a:ea typeface="MS PGothic"/>
              </a:rPr>
              <a:t>Capitale umano e imprese</a:t>
            </a:r>
            <a:endParaRPr lang="it-IT" sz="2000" dirty="0">
              <a:solidFill>
                <a:srgbClr val="D08030"/>
              </a:solidFill>
              <a:latin typeface="Calibri"/>
              <a:ea typeface="MS PGothic"/>
            </a:endParaRPr>
          </a:p>
        </p:txBody>
      </p:sp>
      <p:graphicFrame>
        <p:nvGraphicFramePr>
          <p:cNvPr id="30" name="Diagramma 29"/>
          <p:cNvGraphicFramePr/>
          <p:nvPr>
            <p:extLst>
              <p:ext uri="{D42A27DB-BD31-4B8C-83A1-F6EECF244321}">
                <p14:modId xmlns:p14="http://schemas.microsoft.com/office/powerpoint/2010/main" val="2397975191"/>
              </p:ext>
            </p:extLst>
          </p:nvPr>
        </p:nvGraphicFramePr>
        <p:xfrm>
          <a:off x="6228184" y="4066289"/>
          <a:ext cx="251019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graphicFrame>
        <p:nvGraphicFramePr>
          <p:cNvPr id="31" name="Diagramma 30"/>
          <p:cNvGraphicFramePr/>
          <p:nvPr>
            <p:extLst>
              <p:ext uri="{D42A27DB-BD31-4B8C-83A1-F6EECF244321}">
                <p14:modId xmlns:p14="http://schemas.microsoft.com/office/powerpoint/2010/main" val="3165642002"/>
              </p:ext>
            </p:extLst>
          </p:nvPr>
        </p:nvGraphicFramePr>
        <p:xfrm>
          <a:off x="6317084" y="4604253"/>
          <a:ext cx="266429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3" r:lo="rId84" r:qs="rId85" r:cs="rId86"/>
          </a:graphicData>
        </a:graphic>
      </p:graphicFrame>
      <p:graphicFrame>
        <p:nvGraphicFramePr>
          <p:cNvPr id="32" name="Diagramma 31"/>
          <p:cNvGraphicFramePr/>
          <p:nvPr>
            <p:extLst>
              <p:ext uri="{D42A27DB-BD31-4B8C-83A1-F6EECF244321}">
                <p14:modId xmlns:p14="http://schemas.microsoft.com/office/powerpoint/2010/main" val="3988394132"/>
              </p:ext>
            </p:extLst>
          </p:nvPr>
        </p:nvGraphicFramePr>
        <p:xfrm>
          <a:off x="6230815" y="5348202"/>
          <a:ext cx="2510195" cy="4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8" r:lo="rId89" r:qs="rId90" r:cs="rId91"/>
          </a:graphicData>
        </a:graphic>
      </p:graphicFrame>
      <p:graphicFrame>
        <p:nvGraphicFramePr>
          <p:cNvPr id="33" name="Diagramma 32"/>
          <p:cNvGraphicFramePr/>
          <p:nvPr>
            <p:extLst>
              <p:ext uri="{D42A27DB-BD31-4B8C-83A1-F6EECF244321}">
                <p14:modId xmlns:p14="http://schemas.microsoft.com/office/powerpoint/2010/main" val="3927539168"/>
              </p:ext>
            </p:extLst>
          </p:nvPr>
        </p:nvGraphicFramePr>
        <p:xfrm>
          <a:off x="6230815" y="5996274"/>
          <a:ext cx="2510195" cy="4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3" r:lo="rId94" r:qs="rId95" r:cs="rId96"/>
          </a:graphicData>
        </a:graphic>
      </p:graphicFrame>
      <p:graphicFrame>
        <p:nvGraphicFramePr>
          <p:cNvPr id="34" name="Diagramma 33"/>
          <p:cNvGraphicFramePr/>
          <p:nvPr>
            <p:extLst>
              <p:ext uri="{D42A27DB-BD31-4B8C-83A1-F6EECF244321}">
                <p14:modId xmlns:p14="http://schemas.microsoft.com/office/powerpoint/2010/main" val="1887777196"/>
              </p:ext>
            </p:extLst>
          </p:nvPr>
        </p:nvGraphicFramePr>
        <p:xfrm>
          <a:off x="3059832" y="2780984"/>
          <a:ext cx="2664000" cy="5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8" r:lo="rId99" r:qs="rId100" r:cs="rId101"/>
          </a:graphicData>
        </a:graphic>
      </p:graphicFrame>
      <p:sp>
        <p:nvSpPr>
          <p:cNvPr id="35" name="Ovale 34"/>
          <p:cNvSpPr/>
          <p:nvPr/>
        </p:nvSpPr>
        <p:spPr>
          <a:xfrm>
            <a:off x="395536" y="6165304"/>
            <a:ext cx="436824" cy="436824"/>
          </a:xfrm>
          <a:prstGeom prst="ellipse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6" name="Gruppo 35"/>
          <p:cNvGrpSpPr/>
          <p:nvPr/>
        </p:nvGrpSpPr>
        <p:grpSpPr>
          <a:xfrm>
            <a:off x="683568" y="6165304"/>
            <a:ext cx="2330618" cy="436824"/>
            <a:chOff x="335549" y="99923"/>
            <a:chExt cx="2330618" cy="436824"/>
          </a:xfrm>
        </p:grpSpPr>
        <p:sp>
          <p:nvSpPr>
            <p:cNvPr id="38" name="Rettangolo 37"/>
            <p:cNvSpPr/>
            <p:nvPr/>
          </p:nvSpPr>
          <p:spPr>
            <a:xfrm>
              <a:off x="335549" y="99923"/>
              <a:ext cx="2330618" cy="4368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ttangolo 38"/>
            <p:cNvSpPr/>
            <p:nvPr/>
          </p:nvSpPr>
          <p:spPr>
            <a:xfrm>
              <a:off x="335549" y="99923"/>
              <a:ext cx="2330618" cy="436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9050" rIns="0" bIns="19050" numCol="1" spcCol="1270" anchor="ctr" anchorCtr="0">
              <a:noAutofit/>
            </a:bodyPr>
            <a:lstStyle/>
            <a:p>
              <a:pPr lvl="0" algn="l" defTabSz="66675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it-IT" sz="1500" b="1" kern="1200" dirty="0" smtClean="0">
                  <a:latin typeface="Calibri" panose="020F0502020204030204" pitchFamily="34" charset="0"/>
                </a:rPr>
                <a:t>Promozione esportazioni S3 (3.4.1 e 3.4.2)</a:t>
              </a: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971600" y="3356992"/>
            <a:ext cx="2327394" cy="436220"/>
            <a:chOff x="335084" y="67779"/>
            <a:chExt cx="2327394" cy="436220"/>
          </a:xfrm>
        </p:grpSpPr>
        <p:sp>
          <p:nvSpPr>
            <p:cNvPr id="44" name="Rettangolo 43"/>
            <p:cNvSpPr/>
            <p:nvPr/>
          </p:nvSpPr>
          <p:spPr>
            <a:xfrm>
              <a:off x="335084" y="67779"/>
              <a:ext cx="2327394" cy="4362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ttangolo 44"/>
            <p:cNvSpPr/>
            <p:nvPr/>
          </p:nvSpPr>
          <p:spPr>
            <a:xfrm>
              <a:off x="335084" y="67779"/>
              <a:ext cx="2327394" cy="436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9050" rIns="0" bIns="19050" numCol="1" spcCol="1270" anchor="ctr" anchorCtr="0">
              <a:noAutofit/>
            </a:bodyPr>
            <a:lstStyle/>
            <a:p>
              <a:pPr lvl="0" algn="l" defTabSz="66675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it-IT" sz="1500" b="1" kern="1200" dirty="0" smtClean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7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Sinergie con H2020: fattori abilitanti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720223"/>
              </p:ext>
            </p:extLst>
          </p:nvPr>
        </p:nvGraphicFramePr>
        <p:xfrm>
          <a:off x="628650" y="1628775"/>
          <a:ext cx="78867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34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Criteri selezione POR allineati con H2020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61335"/>
              </p:ext>
            </p:extLst>
          </p:nvPr>
        </p:nvGraphicFramePr>
        <p:xfrm>
          <a:off x="628650" y="1464817"/>
          <a:ext cx="7886700" cy="1554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31182"/>
                <a:gridCol w="2826618"/>
                <a:gridCol w="2628900"/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Award </a:t>
                      </a:r>
                      <a:r>
                        <a:rPr lang="it-IT" sz="2000" dirty="0" err="1" smtClean="0"/>
                        <a:t>Criteria</a:t>
                      </a:r>
                      <a:r>
                        <a:rPr lang="it-IT" sz="2000" dirty="0" smtClean="0"/>
                        <a:t> H2020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Eccellenza scientifica</a:t>
                      </a:r>
                    </a:p>
                    <a:p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Impact (Contributo della proposta alla competitività, creazione posti lavoro, pubblicazioni scientifiche, ecc.)</a:t>
                      </a:r>
                    </a:p>
                    <a:p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Implementation</a:t>
                      </a:r>
                      <a:r>
                        <a:rPr lang="it-IT" sz="1400" dirty="0" smtClean="0"/>
                        <a:t> (Qualità ed efficacia dell’implementazione)</a:t>
                      </a:r>
                    </a:p>
                    <a:p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26617"/>
              </p:ext>
            </p:extLst>
          </p:nvPr>
        </p:nvGraphicFramePr>
        <p:xfrm>
          <a:off x="611560" y="3284984"/>
          <a:ext cx="7886700" cy="1554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20280"/>
                <a:gridCol w="2737520"/>
                <a:gridCol w="2628900"/>
              </a:tblGrid>
              <a:tr h="370840">
                <a:tc gridSpan="3">
                  <a:txBody>
                    <a:bodyPr/>
                    <a:lstStyle/>
                    <a:p>
                      <a:pPr lvl="0" algn="ctr"/>
                      <a:r>
                        <a:rPr lang="it-IT" sz="2000" dirty="0" smtClean="0"/>
                        <a:t>Criteri di Valutazione POR 2014/2020 – OT.1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it-IT" sz="1400" dirty="0" smtClean="0"/>
                        <a:t>Contributo del progetto/operazione al conseguimento degli obiettivi della priorità/azione</a:t>
                      </a:r>
                    </a:p>
                    <a:p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dirty="0" smtClean="0"/>
                        <a:t>Efficienza attuativa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dirty="0" smtClean="0"/>
                        <a:t>Qualità intrinseca della proposta e integrazione con altri interventi </a:t>
                      </a:r>
                    </a:p>
                    <a:p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483768" y="4944070"/>
            <a:ext cx="6192688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chemeClr val="tx1"/>
                </a:solidFill>
              </a:rPr>
              <a:t>Per progetti in possesso di “</a:t>
            </a:r>
            <a:r>
              <a:rPr lang="it-IT" sz="1400" i="1" dirty="0" err="1" smtClean="0">
                <a:solidFill>
                  <a:schemeClr val="tx1"/>
                </a:solidFill>
              </a:rPr>
              <a:t>seal</a:t>
            </a:r>
            <a:r>
              <a:rPr lang="it-IT" sz="1400" i="1" dirty="0" smtClean="0">
                <a:solidFill>
                  <a:schemeClr val="tx1"/>
                </a:solidFill>
              </a:rPr>
              <a:t> of </a:t>
            </a:r>
            <a:r>
              <a:rPr lang="it-IT" sz="1400" i="1" dirty="0" err="1" smtClean="0">
                <a:solidFill>
                  <a:schemeClr val="tx1"/>
                </a:solidFill>
              </a:rPr>
              <a:t>excellence</a:t>
            </a:r>
            <a:r>
              <a:rPr lang="it-IT" sz="1400" dirty="0" smtClean="0">
                <a:solidFill>
                  <a:schemeClr val="tx1"/>
                </a:solidFill>
              </a:rPr>
              <a:t>” su </a:t>
            </a:r>
            <a:r>
              <a:rPr lang="it-IT" sz="1400" dirty="0" err="1" smtClean="0">
                <a:solidFill>
                  <a:schemeClr val="tx1"/>
                </a:solidFill>
              </a:rPr>
              <a:t>Horizon</a:t>
            </a:r>
            <a:r>
              <a:rPr lang="it-IT" sz="1400" dirty="0" smtClean="0">
                <a:solidFill>
                  <a:schemeClr val="tx1"/>
                </a:solidFill>
              </a:rPr>
              <a:t> 2020, si applicano gli elementi indicati per l’Award </a:t>
            </a:r>
            <a:r>
              <a:rPr lang="it-IT" sz="1400" dirty="0" err="1" smtClean="0">
                <a:solidFill>
                  <a:schemeClr val="tx1"/>
                </a:solidFill>
              </a:rPr>
              <a:t>Criteria</a:t>
            </a:r>
            <a:r>
              <a:rPr lang="it-IT" sz="1400" dirty="0" smtClean="0">
                <a:solidFill>
                  <a:schemeClr val="tx1"/>
                </a:solidFill>
              </a:rPr>
              <a:t> “Impact”, “</a:t>
            </a:r>
            <a:r>
              <a:rPr lang="it-IT" sz="1400" dirty="0" err="1" smtClean="0">
                <a:solidFill>
                  <a:schemeClr val="tx1"/>
                </a:solidFill>
              </a:rPr>
              <a:t>Excellence</a:t>
            </a:r>
            <a:r>
              <a:rPr lang="it-IT" sz="1400" dirty="0" smtClean="0">
                <a:solidFill>
                  <a:schemeClr val="tx1"/>
                </a:solidFill>
              </a:rPr>
              <a:t>”, “</a:t>
            </a:r>
            <a:r>
              <a:rPr lang="it-IT" sz="1400" dirty="0" err="1" smtClean="0">
                <a:solidFill>
                  <a:schemeClr val="tx1"/>
                </a:solidFill>
              </a:rPr>
              <a:t>Quality</a:t>
            </a:r>
            <a:r>
              <a:rPr lang="it-IT" sz="1400" dirty="0" smtClean="0">
                <a:solidFill>
                  <a:schemeClr val="tx1"/>
                </a:solidFill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</a:rPr>
              <a:t>efficiency</a:t>
            </a:r>
            <a:r>
              <a:rPr lang="it-IT" sz="1400" dirty="0" smtClean="0">
                <a:solidFill>
                  <a:schemeClr val="tx1"/>
                </a:solidFill>
              </a:rPr>
              <a:t> of </a:t>
            </a:r>
            <a:r>
              <a:rPr lang="it-IT" sz="1400" dirty="0" err="1" smtClean="0">
                <a:solidFill>
                  <a:schemeClr val="tx1"/>
                </a:solidFill>
              </a:rPr>
              <a:t>implementation</a:t>
            </a:r>
            <a:r>
              <a:rPr lang="it-IT" sz="1400" dirty="0" smtClean="0">
                <a:solidFill>
                  <a:schemeClr val="tx1"/>
                </a:solidFill>
              </a:rPr>
              <a:t>” come specificati nel relativo Work </a:t>
            </a:r>
            <a:r>
              <a:rPr lang="it-IT" sz="1400" dirty="0" err="1" smtClean="0">
                <a:solidFill>
                  <a:schemeClr val="tx1"/>
                </a:solidFill>
              </a:rPr>
              <a:t>Programme</a:t>
            </a:r>
            <a:r>
              <a:rPr lang="it-IT" sz="1400" dirty="0" smtClean="0">
                <a:solidFill>
                  <a:schemeClr val="tx1"/>
                </a:solidFill>
              </a:rPr>
              <a:t> H2020 (Linee 1.1.4 e 1.1.5)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Freccia giù 10"/>
          <p:cNvSpPr/>
          <p:nvPr/>
        </p:nvSpPr>
        <p:spPr bwMode="auto">
          <a:xfrm flipH="1">
            <a:off x="7020272" y="4653136"/>
            <a:ext cx="288032" cy="28803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4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1442</Words>
  <Application>Microsoft Office PowerPoint</Application>
  <PresentationFormat>Presentazione su schermo (4:3)</PresentationFormat>
  <Paragraphs>142</Paragraphs>
  <Slides>12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2_Tema di Office</vt:lpstr>
      <vt:lpstr>Workshop Sinergie di finanziamento:  dai Fondi Strutturali allo SME Instrument</vt:lpstr>
      <vt:lpstr>Il percorso della S3</vt:lpstr>
      <vt:lpstr>Aree di Innovazione </vt:lpstr>
      <vt:lpstr>Approvazione S3</vt:lpstr>
      <vt:lpstr>Governance S3</vt:lpstr>
      <vt:lpstr>Piattaforme tematiche</vt:lpstr>
      <vt:lpstr>       Policy Mix </vt:lpstr>
      <vt:lpstr>Sinergie con H2020: fattori abilitanti</vt:lpstr>
      <vt:lpstr>Criteri selezione POR allineati con H2020</vt:lpstr>
      <vt:lpstr>Sinergie con H2020: Rendicontazione semplificata</vt:lpstr>
      <vt:lpstr>Bandi ricerca, innovazione, competitività 2016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2016-09-05T21:57:37Z</dcterms:created>
  <dcterms:modified xsi:type="dcterms:W3CDTF">2016-11-02T18:49:00Z</dcterms:modified>
</cp:coreProperties>
</file>